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7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x="12192000" cy="6858000"/>
  <p:notesSz cx="6858000" cy="9144000"/>
  <p:embeddedFontLst>
    <p:embeddedFont>
      <p:font typeface="Georgia" panose="02040502050405020303" pitchFamily="18" charset="0"/>
      <p:regular r:id="rId74"/>
      <p:bold r:id="rId75"/>
      <p:italic r:id="rId76"/>
      <p:boldItalic r:id="rId77"/>
    </p:embeddedFont>
    <p:embeddedFont>
      <p:font typeface="Lora" pitchFamily="2" charset="0"/>
      <p:regular r:id="rId78"/>
      <p:bold r:id="rId79"/>
      <p:italic r:id="rId80"/>
      <p:boldItalic r:id="rId81"/>
    </p:embeddedFont>
    <p:embeddedFont>
      <p:font typeface="Montserrat" panose="000005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DC5392-19A2-EA1A-E3C0-DA61C02AAA7A}" v="1" dt="2025-04-12T09:19:09.693"/>
  </p1510:revLst>
</p1510:revInfo>
</file>

<file path=ppt/tableStyles.xml><?xml version="1.0" encoding="utf-8"?>
<a:tblStyleLst xmlns:a="http://schemas.openxmlformats.org/drawingml/2006/main" def="{5473F4FA-EE84-47F3-ADAE-184BBFD78A6C}">
  <a:tblStyle styleId="{5473F4FA-EE84-47F3-ADAE-184BBFD78A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1.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9.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ath H.M.R.K it20665548" userId="S::it20665548@my.sliit.lk::04c7b7e8-f093-4588-86a4-9c60fb3259d6" providerId="AD" clId="Web-{A1DC5392-19A2-EA1A-E3C0-DA61C02AAA7A}"/>
    <pc:docChg chg="modSld">
      <pc:chgData name="Herath H.M.R.K it20665548" userId="S::it20665548@my.sliit.lk::04c7b7e8-f093-4588-86a4-9c60fb3259d6" providerId="AD" clId="Web-{A1DC5392-19A2-EA1A-E3C0-DA61C02AAA7A}" dt="2025-04-12T09:19:09.693" v="0" actId="1076"/>
      <pc:docMkLst>
        <pc:docMk/>
      </pc:docMkLst>
      <pc:sldChg chg="modSp">
        <pc:chgData name="Herath H.M.R.K it20665548" userId="S::it20665548@my.sliit.lk::04c7b7e8-f093-4588-86a4-9c60fb3259d6" providerId="AD" clId="Web-{A1DC5392-19A2-EA1A-E3C0-DA61C02AAA7A}" dt="2025-04-12T09:19:09.693" v="0" actId="1076"/>
        <pc:sldMkLst>
          <pc:docMk/>
          <pc:sldMk cId="0" sldId="292"/>
        </pc:sldMkLst>
        <pc:picChg chg="mod">
          <ac:chgData name="Herath H.M.R.K it20665548" userId="S::it20665548@my.sliit.lk::04c7b7e8-f093-4588-86a4-9c60fb3259d6" providerId="AD" clId="Web-{A1DC5392-19A2-EA1A-E3C0-DA61C02AAA7A}" dt="2025-04-12T09:19:09.693" v="0" actId="1076"/>
          <ac:picMkLst>
            <pc:docMk/>
            <pc:sldMk cId="0" sldId="292"/>
            <ac:picMk id="55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fa5bb71bb3_1_3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fa5bb71bb3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a5bb71bb3_1_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fa5bb71bb3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fa5bb71bb3_1_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fa5bb71bb3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edc0e361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edc0e36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1edc0e3615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1edc0e361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edc0e3615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1edc0e361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1edc0e3615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1edc0e36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edc0e3615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1edc0e361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1edc0e3615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1edc0e361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1edc0e3615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1edc0e361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a5bb71bb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a5bb71b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1edc0e3615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1edc0e36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1c3914514e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1c391451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1c3914514e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1c391451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1c3914514e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1c3914514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edc0e3615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edc0e361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1edc0e3615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1edc0e361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fa5bb71bb3_1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fa5bb71bb3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fa5bb71bb3_1_3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fa5bb71bb3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fa5bb71bb3_1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fa5bb71bb3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fa5bb71bb3_1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fa5bb71bb3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fa5bb71bb3_1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fa5bb71bb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fa5bb71bb3_1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fa5bb71bb3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fa5bb71bb3_1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fa5bb71bb3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fa5bb71bb3_1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fa5bb71bb3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fa5bb71bb3_1_2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fa5bb71bb3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fa5bb71bb3_1_2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fa5bb71bb3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1ef478e88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1ef478e8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1ef478e88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1ef478e88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1ef478e88c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1ef478e88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1ef478e88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1ef478e8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ef478e88c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1ef478e88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1ef478e88c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1ef478e88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1ef478e88c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1ef478e88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1ef478e88c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1ef478e88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fa5bb71bb3_1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fa5bb71bb3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fa5bb71bb3_1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fa5bb71bb3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fa5bb71bb3_1_2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fa5bb71bb3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fa5bb71bb3_1_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fa5bb71bb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fa5bb71bb3_1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fa5bb71bb3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fa5bb71bb3_1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fa5bb71bb3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fa5bb71bb3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fa5bb71bb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fa5bb71bb3_1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fa5bb71bb3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fa5bb71bb3_1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fa5bb71bb3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0aed0322b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30aed0322b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fa5bb71bb3_1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fa5bb71bb3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1f075362f2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31f075362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1f075362f2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31f075362f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1f075362f2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1f075362f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1f075362f2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1f075362f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1f075362f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1f075362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31f075362f2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31f075362f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a5bb71bb3_1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fa5bb71bb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1f075362f2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1f075362f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1f075362f2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1f075362f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fa5bb71bb3_1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fa5bb71bb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fa5bb71bb3_1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2fa5bb71bb3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fa5bb71bb3_1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fa5bb71bb3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fa5bb71bb3_1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fa5bb71bb3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fa5bb71bb3_1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fa5bb71bb3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fa5bb71bb3_1_2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2fa5bb71bb3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8" name="Google Shape;94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a5bb71bb3_1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a5bb71bb3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a5bb71bb3_1_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a5bb71bb3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jp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eprints.utm.my/99588/1/YapYoonHengMSKE2022.pdf" TargetMode="External"/><Relationship Id="rId4" Type="http://schemas.openxmlformats.org/officeDocument/2006/relationships/hyperlink" Target="https://doi.org/10.15406/mojfpt.2021.09.0025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37.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s://link.springer.com/chapter/10.1007/978-3-319-11310-4_35" TargetMode="External"/><Relationship Id="rId4" Type="http://schemas.openxmlformats.org/officeDocument/2006/relationships/hyperlink" Target="https://www.sciencedirect.com/science/article/abs/pii/S014193311930705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0.png"/><Relationship Id="rId7"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jp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11.jp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8.jp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37.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4.jp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hyperlink" Target="https://www.sciencedirect.com/science/article/pii/S1877050920306906" TargetMode="External"/><Relationship Id="rId4" Type="http://schemas.openxmlformats.org/officeDocument/2006/relationships/hyperlink" Target="https://www.sciencedirect.com/science/article/pii/S016816992030205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91000"/>
          </a:blip>
          <a:stretch>
            <a:fillRect/>
          </a:stretch>
        </a:blipFill>
        <a:effectLst/>
      </p:bgPr>
    </p:bg>
    <p:spTree>
      <p:nvGrpSpPr>
        <p:cNvPr id="1" name="Shape 83"/>
        <p:cNvGrpSpPr/>
        <p:nvPr/>
      </p:nvGrpSpPr>
      <p:grpSpPr>
        <a:xfrm>
          <a:off x="0" y="0"/>
          <a:ext cx="0" cy="0"/>
          <a:chOff x="0" y="0"/>
          <a:chExt cx="0" cy="0"/>
        </a:xfrm>
      </p:grpSpPr>
      <p:sp>
        <p:nvSpPr>
          <p:cNvPr id="84" name="Google Shape;84;p13"/>
          <p:cNvSpPr/>
          <p:nvPr/>
        </p:nvSpPr>
        <p:spPr>
          <a:xfrm>
            <a:off x="-2" y="1273830"/>
            <a:ext cx="12192000" cy="6869792"/>
          </a:xfrm>
          <a:prstGeom prst="rect">
            <a:avLst/>
          </a:prstGeom>
          <a:blipFill rotWithShape="1">
            <a:blip r:embed="rId4">
              <a:alphaModFix amt="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85" name="Google Shape;85;p13"/>
          <p:cNvSpPr/>
          <p:nvPr/>
        </p:nvSpPr>
        <p:spPr>
          <a:xfrm>
            <a:off x="0" y="0"/>
            <a:ext cx="1727200" cy="1600200"/>
          </a:xfrm>
          <a:custGeom>
            <a:avLst/>
            <a:gdLst/>
            <a:ahLst/>
            <a:cxnLst/>
            <a:rect l="l" t="t" r="r" b="b"/>
            <a:pathLst>
              <a:path w="2590800" h="2400300" extrusionOk="0">
                <a:moveTo>
                  <a:pt x="0" y="0"/>
                </a:moveTo>
                <a:lnTo>
                  <a:pt x="2374974" y="0"/>
                </a:lnTo>
                <a:lnTo>
                  <a:pt x="2397664" y="37350"/>
                </a:lnTo>
                <a:cubicBezTo>
                  <a:pt x="2520836" y="264087"/>
                  <a:pt x="2590800" y="523923"/>
                  <a:pt x="2590800" y="800100"/>
                </a:cubicBezTo>
                <a:cubicBezTo>
                  <a:pt x="2590800" y="1683866"/>
                  <a:pt x="1874366" y="2400300"/>
                  <a:pt x="990600" y="2400300"/>
                </a:cubicBezTo>
                <a:cubicBezTo>
                  <a:pt x="659188" y="2400300"/>
                  <a:pt x="351307" y="2299552"/>
                  <a:pt x="95913" y="2127011"/>
                </a:cubicBezTo>
                <a:lnTo>
                  <a:pt x="0" y="2055289"/>
                </a:lnTo>
                <a:lnTo>
                  <a:pt x="0" y="0"/>
                </a:ln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6" name="Google Shape;86;p13"/>
          <p:cNvSpPr/>
          <p:nvPr/>
        </p:nvSpPr>
        <p:spPr>
          <a:xfrm>
            <a:off x="10680700" y="5257800"/>
            <a:ext cx="1524000" cy="1600200"/>
          </a:xfrm>
          <a:custGeom>
            <a:avLst/>
            <a:gdLst/>
            <a:ahLst/>
            <a:cxnLst/>
            <a:rect l="l" t="t" r="r" b="b"/>
            <a:pathLst>
              <a:path w="2286000" h="2400300" extrusionOk="0">
                <a:moveTo>
                  <a:pt x="1600200" y="0"/>
                </a:moveTo>
                <a:cubicBezTo>
                  <a:pt x="1821142" y="0"/>
                  <a:pt x="2031624" y="44777"/>
                  <a:pt x="2223070" y="125752"/>
                </a:cubicBezTo>
                <a:lnTo>
                  <a:pt x="2286000" y="156067"/>
                </a:lnTo>
                <a:lnTo>
                  <a:pt x="2286000" y="2400300"/>
                </a:lnTo>
                <a:lnTo>
                  <a:pt x="215826" y="2400300"/>
                </a:lnTo>
                <a:lnTo>
                  <a:pt x="193136" y="2362950"/>
                </a:lnTo>
                <a:cubicBezTo>
                  <a:pt x="69964" y="2136213"/>
                  <a:pt x="0" y="1876377"/>
                  <a:pt x="0" y="1600200"/>
                </a:cubicBezTo>
                <a:cubicBezTo>
                  <a:pt x="0" y="716434"/>
                  <a:pt x="716434" y="0"/>
                  <a:pt x="1600200" y="0"/>
                </a:cubicBezTo>
                <a:close/>
              </a:path>
            </a:pathLst>
          </a:cu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7" name="Google Shape;87;p13"/>
          <p:cNvSpPr/>
          <p:nvPr/>
        </p:nvSpPr>
        <p:spPr>
          <a:xfrm>
            <a:off x="-2" y="5144729"/>
            <a:ext cx="1727200" cy="1732935"/>
          </a:xfrm>
          <a:custGeom>
            <a:avLst/>
            <a:gdLst/>
            <a:ahLst/>
            <a:cxnLst/>
            <a:rect l="l" t="t" r="r" b="b"/>
            <a:pathLst>
              <a:path w="2590800" h="2599403" extrusionOk="0">
                <a:moveTo>
                  <a:pt x="990600" y="0"/>
                </a:moveTo>
                <a:cubicBezTo>
                  <a:pt x="1874366" y="0"/>
                  <a:pt x="2590800" y="716434"/>
                  <a:pt x="2590800" y="1600200"/>
                </a:cubicBezTo>
                <a:cubicBezTo>
                  <a:pt x="2590800" y="1931612"/>
                  <a:pt x="2490052" y="2239493"/>
                  <a:pt x="2317511" y="2494887"/>
                </a:cubicBezTo>
                <a:lnTo>
                  <a:pt x="2239356" y="2599403"/>
                </a:lnTo>
                <a:lnTo>
                  <a:pt x="0" y="2599403"/>
                </a:lnTo>
                <a:lnTo>
                  <a:pt x="0" y="345012"/>
                </a:lnTo>
                <a:lnTo>
                  <a:pt x="95913" y="273289"/>
                </a:lnTo>
                <a:cubicBezTo>
                  <a:pt x="351307" y="100749"/>
                  <a:pt x="659188" y="0"/>
                  <a:pt x="990600" y="0"/>
                </a:cubicBez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8" name="Google Shape;88;p13"/>
          <p:cNvSpPr/>
          <p:nvPr/>
        </p:nvSpPr>
        <p:spPr>
          <a:xfrm>
            <a:off x="1016000" y="4902200"/>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89" name="Google Shape;89;p13"/>
          <p:cNvSpPr/>
          <p:nvPr/>
        </p:nvSpPr>
        <p:spPr>
          <a:xfrm>
            <a:off x="5356124" y="2260600"/>
            <a:ext cx="1479753" cy="558800"/>
          </a:xfrm>
          <a:custGeom>
            <a:avLst/>
            <a:gdLst/>
            <a:ahLst/>
            <a:cxnLst/>
            <a:rect l="l" t="t" r="r" b="b"/>
            <a:pathLst>
              <a:path w="2219630" h="838200" extrusionOk="0">
                <a:moveTo>
                  <a:pt x="419100" y="0"/>
                </a:moveTo>
                <a:cubicBezTo>
                  <a:pt x="534831" y="0"/>
                  <a:pt x="639606" y="46909"/>
                  <a:pt x="715448" y="122752"/>
                </a:cubicBezTo>
                <a:lnTo>
                  <a:pt x="764457" y="182151"/>
                </a:lnTo>
                <a:lnTo>
                  <a:pt x="813466" y="122752"/>
                </a:lnTo>
                <a:cubicBezTo>
                  <a:pt x="889308" y="46909"/>
                  <a:pt x="994083" y="0"/>
                  <a:pt x="1109815" y="0"/>
                </a:cubicBezTo>
                <a:cubicBezTo>
                  <a:pt x="1225546" y="0"/>
                  <a:pt x="1330321" y="46909"/>
                  <a:pt x="1406164" y="122752"/>
                </a:cubicBezTo>
                <a:lnTo>
                  <a:pt x="1455173" y="182151"/>
                </a:lnTo>
                <a:lnTo>
                  <a:pt x="1504182" y="122752"/>
                </a:lnTo>
                <a:cubicBezTo>
                  <a:pt x="1580024" y="46909"/>
                  <a:pt x="1684799" y="0"/>
                  <a:pt x="1800530" y="0"/>
                </a:cubicBezTo>
                <a:cubicBezTo>
                  <a:pt x="2031993" y="0"/>
                  <a:pt x="2219630" y="187637"/>
                  <a:pt x="2219630" y="419100"/>
                </a:cubicBezTo>
                <a:cubicBezTo>
                  <a:pt x="2219630" y="650563"/>
                  <a:pt x="2031993" y="838200"/>
                  <a:pt x="1800530" y="838200"/>
                </a:cubicBezTo>
                <a:cubicBezTo>
                  <a:pt x="1684799" y="838200"/>
                  <a:pt x="1580024" y="791291"/>
                  <a:pt x="1504182" y="715449"/>
                </a:cubicBezTo>
                <a:lnTo>
                  <a:pt x="1455173" y="656049"/>
                </a:lnTo>
                <a:lnTo>
                  <a:pt x="1406164" y="715449"/>
                </a:lnTo>
                <a:cubicBezTo>
                  <a:pt x="1330321" y="791291"/>
                  <a:pt x="1225546" y="838200"/>
                  <a:pt x="1109815" y="838200"/>
                </a:cubicBezTo>
                <a:cubicBezTo>
                  <a:pt x="994083" y="838200"/>
                  <a:pt x="889308" y="791291"/>
                  <a:pt x="813466" y="715449"/>
                </a:cubicBezTo>
                <a:lnTo>
                  <a:pt x="764457" y="656049"/>
                </a:lnTo>
                <a:lnTo>
                  <a:pt x="715448" y="715449"/>
                </a:lnTo>
                <a:cubicBezTo>
                  <a:pt x="639606" y="791291"/>
                  <a:pt x="534831" y="838200"/>
                  <a:pt x="419100" y="838200"/>
                </a:cubicBezTo>
                <a:cubicBezTo>
                  <a:pt x="187637" y="838200"/>
                  <a:pt x="0" y="650563"/>
                  <a:pt x="0" y="419100"/>
                </a:cubicBezTo>
                <a:cubicBezTo>
                  <a:pt x="0" y="187637"/>
                  <a:pt x="187637" y="0"/>
                  <a:pt x="419100" y="0"/>
                </a:cubicBezTo>
                <a:close/>
              </a:path>
            </a:pathLst>
          </a:custGeom>
          <a:solidFill>
            <a:schemeClr val="accent1">
              <a:alpha val="6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0" name="Google Shape;90;p13"/>
          <p:cNvSpPr/>
          <p:nvPr/>
        </p:nvSpPr>
        <p:spPr>
          <a:xfrm rot="4028150" flipH="1">
            <a:off x="10415137" y="-289955"/>
            <a:ext cx="1953311" cy="2013042"/>
          </a:xfrm>
          <a:custGeom>
            <a:avLst/>
            <a:gdLst/>
            <a:ahLst/>
            <a:cxnLst/>
            <a:rect l="l" t="t" r="r" b="b"/>
            <a:pathLst>
              <a:path w="2929966" h="3019563" extrusionOk="0">
                <a:moveTo>
                  <a:pt x="2929966" y="2309350"/>
                </a:moveTo>
                <a:lnTo>
                  <a:pt x="1956160" y="0"/>
                </a:lnTo>
                <a:lnTo>
                  <a:pt x="140651" y="765564"/>
                </a:lnTo>
                <a:lnTo>
                  <a:pt x="125752" y="796493"/>
                </a:lnTo>
                <a:cubicBezTo>
                  <a:pt x="44777" y="987937"/>
                  <a:pt x="0" y="1198421"/>
                  <a:pt x="0" y="1419363"/>
                </a:cubicBezTo>
                <a:cubicBezTo>
                  <a:pt x="1" y="2303130"/>
                  <a:pt x="716434" y="3019563"/>
                  <a:pt x="1600200" y="3019563"/>
                </a:cubicBezTo>
                <a:cubicBezTo>
                  <a:pt x="2152554" y="3019563"/>
                  <a:pt x="2639543" y="2739706"/>
                  <a:pt x="2927111" y="2314050"/>
                </a:cubicBezTo>
                <a:lnTo>
                  <a:pt x="2929966" y="2309350"/>
                </a:lnTo>
                <a:close/>
              </a:path>
            </a:pathLst>
          </a:cu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1" name="Google Shape;91;p13"/>
          <p:cNvSpPr/>
          <p:nvPr/>
        </p:nvSpPr>
        <p:spPr>
          <a:xfrm rot="4028150" flipH="1">
            <a:off x="9815399" y="675285"/>
            <a:ext cx="1168400" cy="1168400"/>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Montserrat"/>
              <a:ea typeface="Montserrat"/>
              <a:cs typeface="Montserrat"/>
              <a:sym typeface="Montserrat"/>
            </a:endParaRPr>
          </a:p>
        </p:txBody>
      </p:sp>
      <p:sp>
        <p:nvSpPr>
          <p:cNvPr id="92" name="Google Shape;92;p13"/>
          <p:cNvSpPr txBox="1"/>
          <p:nvPr/>
        </p:nvSpPr>
        <p:spPr>
          <a:xfrm>
            <a:off x="-1318539" y="2126073"/>
            <a:ext cx="15510015" cy="32316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Revolutionizing Tomato Production</a:t>
            </a:r>
            <a:endParaRPr/>
          </a:p>
          <a:p>
            <a:pPr marL="0" marR="0" lvl="0" indent="0" algn="ctr" rtl="0">
              <a:spcBef>
                <a:spcPts val="0"/>
              </a:spcBef>
              <a:spcAft>
                <a:spcPts val="0"/>
              </a:spcAft>
              <a:buNone/>
            </a:pPr>
            <a:r>
              <a:rPr lang="en-US" sz="4800" b="0" i="0" u="none" strike="noStrike" cap="none">
                <a:solidFill>
                  <a:srgbClr val="FFFFFF"/>
                </a:solidFill>
                <a:latin typeface="Times New Roman"/>
                <a:ea typeface="Times New Roman"/>
                <a:cs typeface="Times New Roman"/>
                <a:sym typeface="Times New Roman"/>
              </a:rPr>
              <a:t> and quality assessment using AI</a:t>
            </a:r>
            <a:endParaRPr sz="4800" b="0" i="0" u="none" strike="noStrike" cap="none">
              <a:solidFill>
                <a:schemeClr val="dk1"/>
              </a:solidFill>
              <a:latin typeface="Georgia"/>
              <a:ea typeface="Georgia"/>
              <a:cs typeface="Georgia"/>
              <a:sym typeface="Georgia"/>
            </a:endParaRPr>
          </a:p>
          <a:p>
            <a:pPr marL="0" marR="0" lvl="0" indent="0" algn="l" rtl="0">
              <a:spcBef>
                <a:spcPts val="0"/>
              </a:spcBef>
              <a:spcAft>
                <a:spcPts val="0"/>
              </a:spcAft>
              <a:buNone/>
            </a:pPr>
            <a:br>
              <a:rPr lang="en-US" sz="5400" b="0" i="0" u="none" strike="noStrike" cap="none">
                <a:solidFill>
                  <a:schemeClr val="dk1"/>
                </a:solidFill>
                <a:latin typeface="Georgia"/>
                <a:ea typeface="Georgia"/>
                <a:cs typeface="Georgia"/>
                <a:sym typeface="Georgia"/>
              </a:rPr>
            </a:br>
            <a:endParaRPr sz="5400" b="1">
              <a:solidFill>
                <a:schemeClr val="lt1"/>
              </a:solidFill>
              <a:latin typeface="Montserrat"/>
              <a:ea typeface="Montserrat"/>
              <a:cs typeface="Montserrat"/>
              <a:sym typeface="Montserrat"/>
            </a:endParaRPr>
          </a:p>
        </p:txBody>
      </p:sp>
      <p:sp>
        <p:nvSpPr>
          <p:cNvPr id="93" name="Google Shape;93;p13"/>
          <p:cNvSpPr/>
          <p:nvPr/>
        </p:nvSpPr>
        <p:spPr>
          <a:xfrm rot="-5400000">
            <a:off x="9398550" y="3909400"/>
            <a:ext cx="611100" cy="25059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13"/>
          <p:cNvSpPr txBox="1"/>
          <p:nvPr/>
        </p:nvSpPr>
        <p:spPr>
          <a:xfrm>
            <a:off x="8451156" y="4909003"/>
            <a:ext cx="25994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24-25J-337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0" name="Google Shape;230;p2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31" name="Google Shape;231;p2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2" name="Google Shape;232;p22"/>
          <p:cNvSpPr txBox="1"/>
          <p:nvPr/>
        </p:nvSpPr>
        <p:spPr>
          <a:xfrm>
            <a:off x="3462713" y="388825"/>
            <a:ext cx="5085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233" name="Google Shape;233;p2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34" name="Google Shape;234;p2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graphicFrame>
        <p:nvGraphicFramePr>
          <p:cNvPr id="235" name="Google Shape;235;p22"/>
          <p:cNvGraphicFramePr/>
          <p:nvPr/>
        </p:nvGraphicFramePr>
        <p:xfrm>
          <a:off x="639825" y="1204113"/>
          <a:ext cx="3000000" cy="3000000"/>
        </p:xfrm>
        <a:graphic>
          <a:graphicData uri="http://schemas.openxmlformats.org/drawingml/2006/table">
            <a:tbl>
              <a:tblPr>
                <a:noFill/>
                <a:tableStyleId>{5473F4FA-EE84-47F3-ADAE-184BBFD78A6C}</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58550">
                <a:tc>
                  <a:txBody>
                    <a:bodyPr/>
                    <a:lstStyle/>
                    <a:p>
                      <a:pPr marL="0" lvl="0" indent="0" algn="l" rtl="0">
                        <a:spcBef>
                          <a:spcPts val="0"/>
                        </a:spcBef>
                        <a:spcAft>
                          <a:spcPts val="0"/>
                        </a:spcAft>
                        <a:buNone/>
                      </a:pPr>
                      <a:r>
                        <a:rPr lang="en-US" sz="2100" b="1">
                          <a:solidFill>
                            <a:schemeClr val="lt1"/>
                          </a:solidFill>
                        </a:rPr>
                        <a:t>Features</a:t>
                      </a:r>
                      <a:endParaRPr sz="21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Proposed Mobile Application</a:t>
                      </a:r>
                      <a:endParaRPr sz="2000" b="1">
                        <a:solidFill>
                          <a:schemeClr val="lt1"/>
                        </a:solidFill>
                      </a:endParaRPr>
                    </a:p>
                  </a:txBody>
                  <a:tcPr marL="91425" marR="91425" marT="91425" marB="91425"/>
                </a:tc>
                <a:tc>
                  <a:txBody>
                    <a:bodyPr/>
                    <a:lstStyle/>
                    <a:p>
                      <a:pPr marL="0" lvl="0" indent="0" algn="l" rtl="0">
                        <a:spcBef>
                          <a:spcPts val="0"/>
                        </a:spcBef>
                        <a:spcAft>
                          <a:spcPts val="0"/>
                        </a:spcAft>
                        <a:buNone/>
                      </a:pPr>
                      <a:r>
                        <a:rPr lang="en-US" sz="2000" b="1">
                          <a:solidFill>
                            <a:schemeClr val="lt1"/>
                          </a:solidFill>
                        </a:rPr>
                        <a:t>          Other apps</a:t>
                      </a:r>
                      <a:endParaRPr sz="2000" b="1">
                        <a:solidFill>
                          <a:schemeClr val="lt1"/>
                        </a:solidFill>
                      </a:endParaRPr>
                    </a:p>
                  </a:txBody>
                  <a:tcPr marL="91425" marR="91425" marT="91425" marB="91425"/>
                </a:tc>
                <a:extLst>
                  <a:ext uri="{0D108BD9-81ED-4DB2-BD59-A6C34878D82A}">
                    <a16:rowId xmlns:a16="http://schemas.microsoft.com/office/drawing/2014/main" val="10000"/>
                  </a:ext>
                </a:extLst>
              </a:tr>
              <a:tr h="658550">
                <a:tc>
                  <a:txBody>
                    <a:bodyPr/>
                    <a:lstStyle/>
                    <a:p>
                      <a:pPr marL="0" lvl="0" indent="0" algn="l" rtl="0">
                        <a:spcBef>
                          <a:spcPts val="0"/>
                        </a:spcBef>
                        <a:spcAft>
                          <a:spcPts val="0"/>
                        </a:spcAft>
                        <a:buNone/>
                      </a:pPr>
                      <a:r>
                        <a:rPr lang="en-US" sz="1800">
                          <a:solidFill>
                            <a:schemeClr val="lt1"/>
                          </a:solidFill>
                        </a:rPr>
                        <a:t>Mobile App</a:t>
                      </a:r>
                      <a:endParaRPr sz="18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t>✅</a:t>
                      </a:r>
                      <a:endParaRPr sz="3300"/>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extLst>
                  <a:ext uri="{0D108BD9-81ED-4DB2-BD59-A6C34878D82A}">
                    <a16:rowId xmlns:a16="http://schemas.microsoft.com/office/drawing/2014/main" val="10001"/>
                  </a:ext>
                </a:extLst>
              </a:tr>
              <a:tr h="658550">
                <a:tc>
                  <a:txBody>
                    <a:bodyPr/>
                    <a:lstStyle/>
                    <a:p>
                      <a:pPr marL="0" lvl="0" indent="0" algn="l" rtl="0">
                        <a:spcBef>
                          <a:spcPts val="0"/>
                        </a:spcBef>
                        <a:spcAft>
                          <a:spcPts val="0"/>
                        </a:spcAft>
                        <a:buNone/>
                      </a:pPr>
                      <a:r>
                        <a:rPr lang="en-US" sz="1900">
                          <a:solidFill>
                            <a:schemeClr val="lt1"/>
                          </a:solidFill>
                        </a:rPr>
                        <a:t>Input Image </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t> ❌</a:t>
                      </a:r>
                      <a:endParaRPr sz="2900"/>
                    </a:p>
                  </a:txBody>
                  <a:tcPr marL="91425" marR="91425" marT="91425" marB="91425"/>
                </a:tc>
                <a:extLst>
                  <a:ext uri="{0D108BD9-81ED-4DB2-BD59-A6C34878D82A}">
                    <a16:rowId xmlns:a16="http://schemas.microsoft.com/office/drawing/2014/main" val="10002"/>
                  </a:ext>
                </a:extLst>
              </a:tr>
              <a:tr h="658550">
                <a:tc>
                  <a:txBody>
                    <a:bodyPr/>
                    <a:lstStyle/>
                    <a:p>
                      <a:pPr marL="0" lvl="0" indent="0" algn="l" rtl="0">
                        <a:spcBef>
                          <a:spcPts val="0"/>
                        </a:spcBef>
                        <a:spcAft>
                          <a:spcPts val="0"/>
                        </a:spcAft>
                        <a:buNone/>
                      </a:pPr>
                      <a:r>
                        <a:rPr lang="en-US" sz="1900">
                          <a:solidFill>
                            <a:schemeClr val="lt1"/>
                          </a:solidFill>
                        </a:rPr>
                        <a:t>Identify Harvesting Time</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3"/>
                  </a:ext>
                </a:extLst>
              </a:tr>
              <a:tr h="658550">
                <a:tc>
                  <a:txBody>
                    <a:bodyPr/>
                    <a:lstStyle/>
                    <a:p>
                      <a:pPr marL="0" lvl="0" indent="0" algn="l" rtl="0">
                        <a:spcBef>
                          <a:spcPts val="0"/>
                        </a:spcBef>
                        <a:spcAft>
                          <a:spcPts val="0"/>
                        </a:spcAft>
                        <a:buNone/>
                      </a:pPr>
                      <a:r>
                        <a:rPr lang="en-US" sz="1900">
                          <a:solidFill>
                            <a:schemeClr val="lt1"/>
                          </a:solidFill>
                        </a:rPr>
                        <a:t>Identify Tomato Stages</a:t>
                      </a:r>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4"/>
                  </a:ext>
                </a:extLst>
              </a:tr>
              <a:tr h="658550">
                <a:tc>
                  <a:txBody>
                    <a:bodyPr/>
                    <a:lstStyle/>
                    <a:p>
                      <a:pPr marL="0" lvl="0" indent="0" algn="l" rtl="0">
                        <a:spcBef>
                          <a:spcPts val="0"/>
                        </a:spcBef>
                        <a:spcAft>
                          <a:spcPts val="0"/>
                        </a:spcAft>
                        <a:buNone/>
                      </a:pPr>
                      <a:r>
                        <a:rPr lang="en-US" sz="1900">
                          <a:solidFill>
                            <a:schemeClr val="lt1"/>
                          </a:solidFill>
                        </a:rPr>
                        <a:t>Focused Content</a:t>
                      </a:r>
                      <a:endParaRPr sz="1900">
                        <a:solidFill>
                          <a:schemeClr val="lt1"/>
                        </a:solidFill>
                      </a:endParaRPr>
                    </a:p>
                    <a:p>
                      <a:pPr marL="0" lvl="0" indent="0" algn="l" rtl="0">
                        <a:spcBef>
                          <a:spcPts val="0"/>
                        </a:spcBef>
                        <a:spcAft>
                          <a:spcPts val="0"/>
                        </a:spcAft>
                        <a:buNone/>
                      </a:pP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3300">
                          <a:solidFill>
                            <a:schemeClr val="dk1"/>
                          </a:solidFill>
                        </a:rPr>
                        <a:t>✅</a:t>
                      </a:r>
                      <a:endParaRPr/>
                    </a:p>
                  </a:txBody>
                  <a:tcPr marL="91425" marR="91425" marT="91425" marB="91425"/>
                </a:tc>
                <a:tc>
                  <a:txBody>
                    <a:bodyPr/>
                    <a:lstStyle/>
                    <a:p>
                      <a:pPr marL="0" lvl="0" indent="0" algn="l" rtl="0">
                        <a:spcBef>
                          <a:spcPts val="0"/>
                        </a:spcBef>
                        <a:spcAft>
                          <a:spcPts val="0"/>
                        </a:spcAft>
                        <a:buNone/>
                      </a:pPr>
                      <a:r>
                        <a:rPr lang="en-US"/>
                        <a:t>                           </a:t>
                      </a:r>
                      <a:r>
                        <a:rPr lang="en-US" sz="2900">
                          <a:solidFill>
                            <a:schemeClr val="dk1"/>
                          </a:solidFill>
                        </a:rPr>
                        <a:t>❌</a:t>
                      </a:r>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236" name="Google Shape;236;p22"/>
          <p:cNvGraphicFramePr/>
          <p:nvPr/>
        </p:nvGraphicFramePr>
        <p:xfrm>
          <a:off x="639813" y="5367625"/>
          <a:ext cx="3000000" cy="3000000"/>
        </p:xfrm>
        <a:graphic>
          <a:graphicData uri="http://schemas.openxmlformats.org/drawingml/2006/table">
            <a:tbl>
              <a:tblPr>
                <a:noFill/>
                <a:tableStyleId>{5473F4FA-EE84-47F3-ADAE-184BBFD78A6C}</a:tableStyleId>
              </a:tblPr>
              <a:tblGrid>
                <a:gridCol w="3301050">
                  <a:extLst>
                    <a:ext uri="{9D8B030D-6E8A-4147-A177-3AD203B41FA5}">
                      <a16:colId xmlns:a16="http://schemas.microsoft.com/office/drawing/2014/main" val="20000"/>
                    </a:ext>
                  </a:extLst>
                </a:gridCol>
                <a:gridCol w="3738475">
                  <a:extLst>
                    <a:ext uri="{9D8B030D-6E8A-4147-A177-3AD203B41FA5}">
                      <a16:colId xmlns:a16="http://schemas.microsoft.com/office/drawing/2014/main" val="20001"/>
                    </a:ext>
                  </a:extLst>
                </a:gridCol>
                <a:gridCol w="3205800">
                  <a:extLst>
                    <a:ext uri="{9D8B030D-6E8A-4147-A177-3AD203B41FA5}">
                      <a16:colId xmlns:a16="http://schemas.microsoft.com/office/drawing/2014/main" val="20002"/>
                    </a:ext>
                  </a:extLst>
                </a:gridCol>
              </a:tblGrid>
              <a:tr h="615600">
                <a:tc>
                  <a:txBody>
                    <a:bodyPr/>
                    <a:lstStyle/>
                    <a:p>
                      <a:pPr marL="0" lvl="0" indent="0" algn="l" rtl="0">
                        <a:spcBef>
                          <a:spcPts val="0"/>
                        </a:spcBef>
                        <a:spcAft>
                          <a:spcPts val="0"/>
                        </a:spcAft>
                        <a:buNone/>
                      </a:pPr>
                      <a:r>
                        <a:rPr lang="en-US" sz="1900">
                          <a:solidFill>
                            <a:schemeClr val="lt1"/>
                          </a:solidFill>
                        </a:rPr>
                        <a:t>Device Compatibility</a:t>
                      </a:r>
                      <a:endParaRPr sz="1900">
                        <a:solidFill>
                          <a:schemeClr val="lt1"/>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rgbClr val="00FF00"/>
                          </a:solidFill>
                        </a:rPr>
                        <a:t>            IOS / Android</a:t>
                      </a:r>
                      <a:endParaRPr sz="2000">
                        <a:solidFill>
                          <a:srgbClr val="00FF00"/>
                        </a:solidFill>
                      </a:endParaRPr>
                    </a:p>
                  </a:txBody>
                  <a:tcPr marL="91425" marR="91425" marT="91425" marB="91425"/>
                </a:tc>
                <a:tc>
                  <a:txBody>
                    <a:bodyPr/>
                    <a:lstStyle/>
                    <a:p>
                      <a:pPr marL="0" lvl="0" indent="0" algn="l" rtl="0">
                        <a:spcBef>
                          <a:spcPts val="0"/>
                        </a:spcBef>
                        <a:spcAft>
                          <a:spcPts val="0"/>
                        </a:spcAft>
                        <a:buNone/>
                      </a:pPr>
                      <a:r>
                        <a:rPr lang="en-US"/>
                        <a:t>                </a:t>
                      </a:r>
                      <a:r>
                        <a:rPr lang="en-US" sz="2000">
                          <a:solidFill>
                            <a:schemeClr val="accent3"/>
                          </a:solidFill>
                        </a:rPr>
                        <a:t>      </a:t>
                      </a:r>
                      <a:r>
                        <a:rPr lang="en-US" sz="2000">
                          <a:solidFill>
                            <a:srgbClr val="00FF00"/>
                          </a:solidFill>
                        </a:rPr>
                        <a:t>Android</a:t>
                      </a:r>
                      <a:endParaRPr sz="2600">
                        <a:solidFill>
                          <a:srgbClr val="00FF00"/>
                        </a:solidFill>
                        <a:highlight>
                          <a:srgbClr val="00FF00"/>
                        </a:highlight>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2" name="Google Shape;242;p2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43" name="Google Shape;243;p2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244;p23"/>
          <p:cNvSpPr txBox="1"/>
          <p:nvPr/>
        </p:nvSpPr>
        <p:spPr>
          <a:xfrm>
            <a:off x="2404125" y="349700"/>
            <a:ext cx="69867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245" name="Google Shape;245;p2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46" name="Google Shape;246;p2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47" name="Google Shape;247;p23"/>
          <p:cNvSpPr txBox="1"/>
          <p:nvPr/>
        </p:nvSpPr>
        <p:spPr>
          <a:xfrm>
            <a:off x="897850" y="965300"/>
            <a:ext cx="9698400" cy="543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a:ea typeface="Montserrat"/>
                <a:cs typeface="Montserrat"/>
                <a:sym typeface="Montserrat"/>
              </a:rPr>
              <a:t>Main Objective</a:t>
            </a:r>
            <a:endParaRPr sz="25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Develop a mobile application to identify the best time to harvest tomatoes.</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As well as the stages of ripeness and the time period during which they should be harvested.</a:t>
            </a: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100">
              <a:solidFill>
                <a:schemeClr val="lt1"/>
              </a:solidFill>
              <a:latin typeface="Montserrat"/>
              <a:ea typeface="Montserrat"/>
              <a:cs typeface="Montserrat"/>
              <a:sym typeface="Montserrat"/>
            </a:endParaRPr>
          </a:p>
          <a:p>
            <a:pPr marL="0" lvl="0" indent="0" algn="just" rtl="0">
              <a:spcBef>
                <a:spcPts val="0"/>
              </a:spcBef>
              <a:spcAft>
                <a:spcPts val="0"/>
              </a:spcAft>
              <a:buNone/>
            </a:pPr>
            <a:r>
              <a:rPr lang="en-US" sz="2500">
                <a:solidFill>
                  <a:schemeClr val="lt1"/>
                </a:solidFill>
                <a:latin typeface="Montserrat"/>
                <a:ea typeface="Montserrat"/>
                <a:cs typeface="Montserrat"/>
                <a:sym typeface="Montserrat"/>
              </a:rPr>
              <a:t>Sub Objective</a:t>
            </a:r>
            <a:endParaRPr sz="25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Create user friendly</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Interactive mobile application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limited resource utilization</a:t>
            </a:r>
            <a:endParaRPr sz="2100">
              <a:solidFill>
                <a:schemeClr val="lt1"/>
              </a:solidFill>
              <a:latin typeface="Montserrat"/>
              <a:ea typeface="Montserrat"/>
              <a:cs typeface="Montserrat"/>
              <a:sym typeface="Montserrat"/>
            </a:endParaRPr>
          </a:p>
          <a:p>
            <a:pPr marL="457200" lvl="0" indent="-361950" algn="just"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Add real time images to recognize tomatoes ripeness stages and harvesting time</a:t>
            </a: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3" name="Google Shape;253;p2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54" name="Google Shape;254;p2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2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256" name="Google Shape;256;p2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57" name="Google Shape;257;p2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58" name="Google Shape;258;p24"/>
          <p:cNvSpPr txBox="1"/>
          <p:nvPr/>
        </p:nvSpPr>
        <p:spPr>
          <a:xfrm>
            <a:off x="944975" y="1410500"/>
            <a:ext cx="10047300" cy="47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59" name="Google Shape;259;p24"/>
          <p:cNvPicPr preferRelativeResize="0"/>
          <p:nvPr/>
        </p:nvPicPr>
        <p:blipFill>
          <a:blip r:embed="rId4">
            <a:alphaModFix/>
          </a:blip>
          <a:stretch>
            <a:fillRect/>
          </a:stretch>
        </p:blipFill>
        <p:spPr>
          <a:xfrm>
            <a:off x="1061160" y="1155950"/>
            <a:ext cx="9814938" cy="5091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265" name="Google Shape;265;p2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266;p2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7" name="Google Shape;267;p2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68" name="Google Shape;268;p25"/>
          <p:cNvSpPr txBox="1"/>
          <p:nvPr/>
        </p:nvSpPr>
        <p:spPr>
          <a:xfrm>
            <a:off x="509925" y="1677900"/>
            <a:ext cx="6667500" cy="3502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Finding an appropriate dataset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Completing the test model using test data obtained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Train the ML model using the dataset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Identifying the criteria for selecting</a:t>
            </a:r>
            <a:endParaRPr sz="2400">
              <a:solidFill>
                <a:schemeClr val="lt1"/>
              </a:solidFill>
              <a:latin typeface="Montserrat"/>
              <a:ea typeface="Montserrat"/>
              <a:cs typeface="Montserrat"/>
              <a:sym typeface="Montserrat"/>
            </a:endParaRPr>
          </a:p>
        </p:txBody>
      </p:sp>
      <p:pic>
        <p:nvPicPr>
          <p:cNvPr id="269" name="Google Shape;269;p25"/>
          <p:cNvPicPr preferRelativeResize="0"/>
          <p:nvPr/>
        </p:nvPicPr>
        <p:blipFill>
          <a:blip r:embed="rId3">
            <a:alphaModFix/>
          </a:blip>
          <a:stretch>
            <a:fillRect/>
          </a:stretch>
        </p:blipFill>
        <p:spPr>
          <a:xfrm>
            <a:off x="5485475" y="197273"/>
            <a:ext cx="6463475" cy="64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75" name="Google Shape;275;p2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6" name="Google Shape;276;p2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77" name="Google Shape;277;p2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278" name="Google Shape;278;p26"/>
          <p:cNvPicPr preferRelativeResize="0"/>
          <p:nvPr/>
        </p:nvPicPr>
        <p:blipFill>
          <a:blip r:embed="rId3">
            <a:alphaModFix/>
          </a:blip>
          <a:stretch>
            <a:fillRect/>
          </a:stretch>
        </p:blipFill>
        <p:spPr>
          <a:xfrm>
            <a:off x="351175" y="1043900"/>
            <a:ext cx="10693973" cy="4847449"/>
          </a:xfrm>
          <a:prstGeom prst="rect">
            <a:avLst/>
          </a:prstGeom>
          <a:noFill/>
          <a:ln>
            <a:noFill/>
          </a:ln>
        </p:spPr>
      </p:pic>
      <p:sp>
        <p:nvSpPr>
          <p:cNvPr id="279" name="Google Shape;279;p26"/>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80" name="Google Shape;280;p26"/>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Starting training of dataset </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86" name="Google Shape;286;p2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2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8" name="Google Shape;288;p2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89" name="Google Shape;289;p27"/>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290" name="Google Shape;290;p27"/>
          <p:cNvSpPr txBox="1"/>
          <p:nvPr/>
        </p:nvSpPr>
        <p:spPr>
          <a:xfrm>
            <a:off x="826375" y="57900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ataset,yaml file</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291" name="Google Shape;291;p27"/>
          <p:cNvPicPr preferRelativeResize="0"/>
          <p:nvPr/>
        </p:nvPicPr>
        <p:blipFill>
          <a:blip r:embed="rId3">
            <a:alphaModFix/>
          </a:blip>
          <a:stretch>
            <a:fillRect/>
          </a:stretch>
        </p:blipFill>
        <p:spPr>
          <a:xfrm>
            <a:off x="826375" y="1367900"/>
            <a:ext cx="9655474" cy="419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297" name="Google Shape;297;p2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2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99" name="Google Shape;299;p2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00" name="Google Shape;300;p28"/>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01" name="Google Shape;301;p28"/>
          <p:cNvSpPr txBox="1"/>
          <p:nvPr/>
        </p:nvSpPr>
        <p:spPr>
          <a:xfrm>
            <a:off x="1061225"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train folder (876 images)</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302" name="Google Shape;302;p28"/>
          <p:cNvPicPr preferRelativeResize="0"/>
          <p:nvPr/>
        </p:nvPicPr>
        <p:blipFill>
          <a:blip r:embed="rId3">
            <a:alphaModFix/>
          </a:blip>
          <a:stretch>
            <a:fillRect/>
          </a:stretch>
        </p:blipFill>
        <p:spPr>
          <a:xfrm>
            <a:off x="1061225" y="1367900"/>
            <a:ext cx="8999285" cy="452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08" name="Google Shape;308;p2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2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0" name="Google Shape;310;p2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11" name="Google Shape;311;p29"/>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12" name="Google Shape;312;p29"/>
          <p:cNvSpPr txBox="1"/>
          <p:nvPr/>
        </p:nvSpPr>
        <p:spPr>
          <a:xfrm>
            <a:off x="1009050" y="58913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validation (109 images) </a:t>
            </a:r>
            <a:endParaRPr sz="2800">
              <a:solidFill>
                <a:schemeClr val="lt1"/>
              </a:solidFill>
              <a:latin typeface="Montserrat"/>
              <a:ea typeface="Montserrat"/>
              <a:cs typeface="Montserrat"/>
              <a:sym typeface="Montserrat"/>
            </a:endParaRPr>
          </a:p>
        </p:txBody>
      </p:sp>
      <p:pic>
        <p:nvPicPr>
          <p:cNvPr id="313" name="Google Shape;313;p29"/>
          <p:cNvPicPr preferRelativeResize="0"/>
          <p:nvPr/>
        </p:nvPicPr>
        <p:blipFill>
          <a:blip r:embed="rId3">
            <a:alphaModFix/>
          </a:blip>
          <a:stretch>
            <a:fillRect/>
          </a:stretch>
        </p:blipFill>
        <p:spPr>
          <a:xfrm>
            <a:off x="1009050" y="1367900"/>
            <a:ext cx="8918699" cy="4441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19" name="Google Shape;319;p3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0" name="Google Shape;320;p3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1" name="Google Shape;321;p3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22" name="Google Shape;322;p30"/>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23" name="Google Shape;323;p30"/>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lt1"/>
                </a:solidFill>
                <a:latin typeface="Montserrat"/>
                <a:ea typeface="Montserrat"/>
                <a:cs typeface="Montserrat"/>
                <a:sym typeface="Montserrat"/>
              </a:rPr>
              <a:t>D</a:t>
            </a:r>
            <a:r>
              <a:rPr lang="en-US" sz="1600">
                <a:solidFill>
                  <a:schemeClr val="lt1"/>
                </a:solidFill>
                <a:latin typeface="Montserrat"/>
                <a:ea typeface="Montserrat"/>
                <a:cs typeface="Montserrat"/>
                <a:sym typeface="Montserrat"/>
              </a:rPr>
              <a:t>ataset testing (110 images)</a:t>
            </a:r>
            <a:endParaRPr sz="2800">
              <a:solidFill>
                <a:schemeClr val="lt1"/>
              </a:solidFill>
              <a:latin typeface="Montserrat"/>
              <a:ea typeface="Montserrat"/>
              <a:cs typeface="Montserrat"/>
              <a:sym typeface="Montserrat"/>
            </a:endParaRPr>
          </a:p>
        </p:txBody>
      </p:sp>
      <p:pic>
        <p:nvPicPr>
          <p:cNvPr id="324" name="Google Shape;324;p30"/>
          <p:cNvPicPr preferRelativeResize="0"/>
          <p:nvPr/>
        </p:nvPicPr>
        <p:blipFill>
          <a:blip r:embed="rId3">
            <a:alphaModFix/>
          </a:blip>
          <a:stretch>
            <a:fillRect/>
          </a:stretch>
        </p:blipFill>
        <p:spPr>
          <a:xfrm>
            <a:off x="950650" y="1367900"/>
            <a:ext cx="9257199" cy="463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30" name="Google Shape;330;p3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1" name="Google Shape;331;p3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32" name="Google Shape;332;p3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33" name="Google Shape;333;p31"/>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34" name="Google Shape;334;p31"/>
          <p:cNvSpPr txBox="1"/>
          <p:nvPr/>
        </p:nvSpPr>
        <p:spPr>
          <a:xfrm>
            <a:off x="9506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Precision of dataset</a:t>
            </a:r>
            <a:endParaRPr sz="2000">
              <a:solidFill>
                <a:schemeClr val="lt1"/>
              </a:solidFill>
              <a:latin typeface="Montserrat"/>
              <a:ea typeface="Montserrat"/>
              <a:cs typeface="Montserrat"/>
              <a:sym typeface="Montserrat"/>
            </a:endParaRPr>
          </a:p>
        </p:txBody>
      </p:sp>
      <p:pic>
        <p:nvPicPr>
          <p:cNvPr id="335" name="Google Shape;335;p31"/>
          <p:cNvPicPr preferRelativeResize="0"/>
          <p:nvPr/>
        </p:nvPicPr>
        <p:blipFill>
          <a:blip r:embed="rId3">
            <a:alphaModFix/>
          </a:blip>
          <a:stretch>
            <a:fillRect/>
          </a:stretch>
        </p:blipFill>
        <p:spPr>
          <a:xfrm>
            <a:off x="447625" y="1704125"/>
            <a:ext cx="10513448" cy="342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4461800" y="389575"/>
            <a:ext cx="2469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u="sng">
                <a:solidFill>
                  <a:schemeClr val="lt1"/>
                </a:solidFill>
                <a:latin typeface="Montserrat"/>
                <a:ea typeface="Montserrat"/>
                <a:cs typeface="Montserrat"/>
                <a:sym typeface="Montserrat"/>
              </a:rPr>
              <a:t>Our Team</a:t>
            </a:r>
            <a:endParaRPr sz="3400" b="1" u="sng">
              <a:solidFill>
                <a:schemeClr val="lt1"/>
              </a:solidFill>
              <a:latin typeface="Montserrat"/>
              <a:ea typeface="Montserrat"/>
              <a:cs typeface="Montserrat"/>
              <a:sym typeface="Montserrat"/>
            </a:endParaRPr>
          </a:p>
        </p:txBody>
      </p:sp>
      <p:sp>
        <p:nvSpPr>
          <p:cNvPr id="100" name="Google Shape;100;p14"/>
          <p:cNvSpPr/>
          <p:nvPr/>
        </p:nvSpPr>
        <p:spPr>
          <a:xfrm>
            <a:off x="4829000"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1" name="Google Shape;101;p14"/>
          <p:cNvSpPr/>
          <p:nvPr/>
        </p:nvSpPr>
        <p:spPr>
          <a:xfrm>
            <a:off x="1815975" y="3940026"/>
            <a:ext cx="1878300" cy="1878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2" name="Google Shape;102;p14"/>
          <p:cNvSpPr/>
          <p:nvPr/>
        </p:nvSpPr>
        <p:spPr>
          <a:xfrm>
            <a:off x="7888267" y="3983063"/>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3" name="Google Shape;103;p14"/>
          <p:cNvSpPr/>
          <p:nvPr/>
        </p:nvSpPr>
        <p:spPr>
          <a:xfrm>
            <a:off x="6170804"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4" name="Google Shape;104;p14"/>
          <p:cNvSpPr/>
          <p:nvPr/>
        </p:nvSpPr>
        <p:spPr>
          <a:xfrm>
            <a:off x="3090795" y="1152375"/>
            <a:ext cx="1734900" cy="173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05" name="Google Shape;105;p14"/>
          <p:cNvSpPr txBox="1"/>
          <p:nvPr/>
        </p:nvSpPr>
        <p:spPr>
          <a:xfrm>
            <a:off x="2513275" y="2973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Mr. Amila Senarathne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6" name="Google Shape;106;p14"/>
          <p:cNvSpPr txBox="1"/>
          <p:nvPr/>
        </p:nvSpPr>
        <p:spPr>
          <a:xfrm>
            <a:off x="5520000" y="2973475"/>
            <a:ext cx="3481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Dr. Lakmini  Abeywardhana</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Co-Supervisor</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7" name="Google Shape;107;p14"/>
          <p:cNvSpPr txBox="1"/>
          <p:nvPr/>
        </p:nvSpPr>
        <p:spPr>
          <a:xfrm>
            <a:off x="1322325" y="58614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20142728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Ranawaka. T. D</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8" name="Google Shape;108;p14"/>
          <p:cNvSpPr txBox="1"/>
          <p:nvPr/>
        </p:nvSpPr>
        <p:spPr>
          <a:xfrm>
            <a:off x="4385825" y="5865175"/>
            <a:ext cx="35835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21013164</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G. D. M. J Samarasinghe</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09" name="Google Shape;109;p14"/>
          <p:cNvSpPr txBox="1"/>
          <p:nvPr/>
        </p:nvSpPr>
        <p:spPr>
          <a:xfrm>
            <a:off x="7579113" y="5865175"/>
            <a:ext cx="2748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IT 20665548</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       Herath H.M.R.K</a:t>
            </a: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10" name="Google Shape;110;p14"/>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1" name="Google Shape;111;p14"/>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12" name="Google Shape;112;p14"/>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14"/>
          <p:cNvSpPr/>
          <p:nvPr/>
        </p:nvSpPr>
        <p:spPr>
          <a:xfrm rot="4028482" flipH="1">
            <a:off x="11281216" y="5041832"/>
            <a:ext cx="1168464" cy="116846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14" name="Google Shape;114;p14"/>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15" name="Google Shape;115;p14"/>
          <p:cNvPicPr preferRelativeResize="0"/>
          <p:nvPr/>
        </p:nvPicPr>
        <p:blipFill>
          <a:blip r:embed="rId4">
            <a:alphaModFix/>
          </a:blip>
          <a:stretch>
            <a:fillRect/>
          </a:stretch>
        </p:blipFill>
        <p:spPr>
          <a:xfrm>
            <a:off x="10327728" y="4890588"/>
            <a:ext cx="2338612" cy="2338612"/>
          </a:xfrm>
          <a:prstGeom prst="rect">
            <a:avLst/>
          </a:prstGeom>
          <a:noFill/>
          <a:ln>
            <a:noFill/>
          </a:ln>
        </p:spPr>
      </p:pic>
      <p:pic>
        <p:nvPicPr>
          <p:cNvPr id="116" name="Google Shape;116;p14"/>
          <p:cNvPicPr preferRelativeResize="0"/>
          <p:nvPr/>
        </p:nvPicPr>
        <p:blipFill rotWithShape="1">
          <a:blip r:embed="rId5">
            <a:alphaModFix/>
          </a:blip>
          <a:srcRect l="30850" t="22785" r="37844" b="42180"/>
          <a:stretch/>
        </p:blipFill>
        <p:spPr>
          <a:xfrm>
            <a:off x="1815975" y="3953525"/>
            <a:ext cx="1878300" cy="1851300"/>
          </a:xfrm>
          <a:prstGeom prst="ellipse">
            <a:avLst/>
          </a:prstGeom>
          <a:noFill/>
          <a:ln>
            <a:noFill/>
          </a:ln>
        </p:spPr>
      </p:pic>
      <p:pic>
        <p:nvPicPr>
          <p:cNvPr id="117" name="Google Shape;117;p14"/>
          <p:cNvPicPr preferRelativeResize="0"/>
          <p:nvPr/>
        </p:nvPicPr>
        <p:blipFill>
          <a:blip r:embed="rId6">
            <a:alphaModFix/>
          </a:blip>
          <a:stretch>
            <a:fillRect/>
          </a:stretch>
        </p:blipFill>
        <p:spPr>
          <a:xfrm>
            <a:off x="6234425" y="1049425"/>
            <a:ext cx="1734900" cy="1879800"/>
          </a:xfrm>
          <a:prstGeom prst="ellipse">
            <a:avLst/>
          </a:prstGeom>
          <a:noFill/>
          <a:ln>
            <a:noFill/>
          </a:ln>
        </p:spPr>
      </p:pic>
      <p:pic>
        <p:nvPicPr>
          <p:cNvPr id="118" name="Google Shape;118;p14"/>
          <p:cNvPicPr preferRelativeResize="0"/>
          <p:nvPr/>
        </p:nvPicPr>
        <p:blipFill>
          <a:blip r:embed="rId7">
            <a:alphaModFix/>
          </a:blip>
          <a:stretch>
            <a:fillRect/>
          </a:stretch>
        </p:blipFill>
        <p:spPr>
          <a:xfrm>
            <a:off x="3019100" y="1077925"/>
            <a:ext cx="1849800" cy="1851300"/>
          </a:xfrm>
          <a:prstGeom prst="ellipse">
            <a:avLst/>
          </a:prstGeom>
          <a:noFill/>
          <a:ln>
            <a:noFill/>
          </a:ln>
        </p:spPr>
      </p:pic>
      <p:pic>
        <p:nvPicPr>
          <p:cNvPr id="119" name="Google Shape;119;p14"/>
          <p:cNvPicPr preferRelativeResize="0"/>
          <p:nvPr/>
        </p:nvPicPr>
        <p:blipFill rotWithShape="1">
          <a:blip r:embed="rId8">
            <a:alphaModFix/>
          </a:blip>
          <a:srcRect l="20070" t="13786" r="20249" b="48212"/>
          <a:stretch/>
        </p:blipFill>
        <p:spPr>
          <a:xfrm>
            <a:off x="4771550" y="3997075"/>
            <a:ext cx="1849800" cy="1767900"/>
          </a:xfrm>
          <a:prstGeom prst="ellipse">
            <a:avLst/>
          </a:prstGeom>
          <a:noFill/>
          <a:ln>
            <a:noFill/>
          </a:ln>
        </p:spPr>
      </p:pic>
      <p:pic>
        <p:nvPicPr>
          <p:cNvPr id="120" name="Google Shape;120;p14"/>
          <p:cNvPicPr preferRelativeResize="0"/>
          <p:nvPr/>
        </p:nvPicPr>
        <p:blipFill rotWithShape="1">
          <a:blip r:embed="rId9">
            <a:alphaModFix/>
          </a:blip>
          <a:srcRect r="20666" b="19139"/>
          <a:stretch/>
        </p:blipFill>
        <p:spPr>
          <a:xfrm>
            <a:off x="7698625" y="3772475"/>
            <a:ext cx="1924500" cy="1945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2"/>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41" name="Google Shape;341;p3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342;p3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3" name="Google Shape;343;p3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44" name="Google Shape;344;p32"/>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45" name="Google Shape;345;p32"/>
          <p:cNvSpPr txBox="1"/>
          <p:nvPr/>
        </p:nvSpPr>
        <p:spPr>
          <a:xfrm>
            <a:off x="397450" y="55610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Labels</a:t>
            </a:r>
            <a:endParaRPr sz="2000">
              <a:solidFill>
                <a:schemeClr val="lt1"/>
              </a:solidFill>
              <a:latin typeface="Montserrat"/>
              <a:ea typeface="Montserrat"/>
              <a:cs typeface="Montserrat"/>
              <a:sym typeface="Montserrat"/>
            </a:endParaRPr>
          </a:p>
        </p:txBody>
      </p:sp>
      <p:pic>
        <p:nvPicPr>
          <p:cNvPr id="346" name="Google Shape;346;p32"/>
          <p:cNvPicPr preferRelativeResize="0"/>
          <p:nvPr/>
        </p:nvPicPr>
        <p:blipFill>
          <a:blip r:embed="rId3">
            <a:alphaModFix/>
          </a:blip>
          <a:stretch>
            <a:fillRect/>
          </a:stretch>
        </p:blipFill>
        <p:spPr>
          <a:xfrm>
            <a:off x="397450" y="2069421"/>
            <a:ext cx="4844100" cy="3384152"/>
          </a:xfrm>
          <a:prstGeom prst="rect">
            <a:avLst/>
          </a:prstGeom>
          <a:noFill/>
          <a:ln>
            <a:noFill/>
          </a:ln>
        </p:spPr>
      </p:pic>
      <p:pic>
        <p:nvPicPr>
          <p:cNvPr id="347" name="Google Shape;347;p32"/>
          <p:cNvPicPr preferRelativeResize="0"/>
          <p:nvPr/>
        </p:nvPicPr>
        <p:blipFill>
          <a:blip r:embed="rId4">
            <a:alphaModFix/>
          </a:blip>
          <a:stretch>
            <a:fillRect/>
          </a:stretch>
        </p:blipFill>
        <p:spPr>
          <a:xfrm>
            <a:off x="5393950" y="2069425"/>
            <a:ext cx="5337700" cy="3384150"/>
          </a:xfrm>
          <a:prstGeom prst="rect">
            <a:avLst/>
          </a:prstGeom>
          <a:noFill/>
          <a:ln>
            <a:noFill/>
          </a:ln>
        </p:spPr>
      </p:pic>
      <p:sp>
        <p:nvSpPr>
          <p:cNvPr id="348" name="Google Shape;348;p32"/>
          <p:cNvSpPr txBox="1"/>
          <p:nvPr/>
        </p:nvSpPr>
        <p:spPr>
          <a:xfrm>
            <a:off x="5419250" y="5523625"/>
            <a:ext cx="28707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Labels_Correlogram</a:t>
            </a:r>
            <a:endParaRPr sz="28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54" name="Google Shape;354;p3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3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6" name="Google Shape;356;p3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57" name="Google Shape;357;p3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58" name="Google Shape;358;p33"/>
          <p:cNvSpPr txBox="1"/>
          <p:nvPr/>
        </p:nvSpPr>
        <p:spPr>
          <a:xfrm>
            <a:off x="397450" y="55610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confusion_metrix</a:t>
            </a:r>
            <a:endParaRPr sz="2000">
              <a:solidFill>
                <a:schemeClr val="lt1"/>
              </a:solidFill>
              <a:latin typeface="Montserrat"/>
              <a:ea typeface="Montserrat"/>
              <a:cs typeface="Montserrat"/>
              <a:sym typeface="Montserrat"/>
            </a:endParaRPr>
          </a:p>
        </p:txBody>
      </p:sp>
      <p:pic>
        <p:nvPicPr>
          <p:cNvPr id="359" name="Google Shape;359;p33"/>
          <p:cNvPicPr preferRelativeResize="0"/>
          <p:nvPr/>
        </p:nvPicPr>
        <p:blipFill>
          <a:blip r:embed="rId3">
            <a:alphaModFix/>
          </a:blip>
          <a:stretch>
            <a:fillRect/>
          </a:stretch>
        </p:blipFill>
        <p:spPr>
          <a:xfrm>
            <a:off x="950650" y="1215500"/>
            <a:ext cx="9204900" cy="40033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65" name="Google Shape;365;p3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366;p3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7" name="Google Shape;367;p3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68" name="Google Shape;368;p34"/>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69" name="Google Shape;369;p34"/>
          <p:cNvSpPr txBox="1"/>
          <p:nvPr/>
        </p:nvSpPr>
        <p:spPr>
          <a:xfrm>
            <a:off x="397450" y="5561050"/>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cofusion_metrix in a table</a:t>
            </a:r>
            <a:endParaRPr sz="2000">
              <a:solidFill>
                <a:schemeClr val="lt1"/>
              </a:solidFill>
              <a:latin typeface="Montserrat"/>
              <a:ea typeface="Montserrat"/>
              <a:cs typeface="Montserrat"/>
              <a:sym typeface="Montserrat"/>
            </a:endParaRPr>
          </a:p>
        </p:txBody>
      </p:sp>
      <p:graphicFrame>
        <p:nvGraphicFramePr>
          <p:cNvPr id="370" name="Google Shape;370;p34"/>
          <p:cNvGraphicFramePr/>
          <p:nvPr/>
        </p:nvGraphicFramePr>
        <p:xfrm>
          <a:off x="550775" y="1281675"/>
          <a:ext cx="3000000" cy="3000000"/>
        </p:xfrm>
        <a:graphic>
          <a:graphicData uri="http://schemas.openxmlformats.org/drawingml/2006/table">
            <a:tbl>
              <a:tblPr>
                <a:noFill/>
                <a:tableStyleId>{5473F4FA-EE84-47F3-ADAE-184BBFD78A6C}</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607400">
                <a:tc>
                  <a:txBody>
                    <a:bodyPr/>
                    <a:lstStyle/>
                    <a:p>
                      <a:pPr marL="0" lvl="0" indent="0" algn="l" rtl="0">
                        <a:spcBef>
                          <a:spcPts val="0"/>
                        </a:spcBef>
                        <a:spcAft>
                          <a:spcPts val="0"/>
                        </a:spcAft>
                        <a:buNone/>
                      </a:pPr>
                      <a:r>
                        <a:rPr lang="en-US">
                          <a:solidFill>
                            <a:schemeClr val="lt1"/>
                          </a:solidFill>
                        </a:rPr>
                        <a:t>Predicted \ T</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Green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Orange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Red</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Background</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Row Sum</a:t>
                      </a:r>
                      <a:endParaRPr>
                        <a:solidFill>
                          <a:schemeClr val="lt1"/>
                        </a:solidFill>
                      </a:endParaRPr>
                    </a:p>
                  </a:txBody>
                  <a:tcPr marL="91425" marR="91425" marT="91425" marB="91425"/>
                </a:tc>
                <a:extLst>
                  <a:ext uri="{0D108BD9-81ED-4DB2-BD59-A6C34878D82A}">
                    <a16:rowId xmlns:a16="http://schemas.microsoft.com/office/drawing/2014/main" val="10000"/>
                  </a:ext>
                </a:extLst>
              </a:tr>
              <a:tr h="607400">
                <a:tc>
                  <a:txBody>
                    <a:bodyPr/>
                    <a:lstStyle/>
                    <a:p>
                      <a:pPr marL="0" lvl="0" indent="0" algn="l" rtl="0">
                        <a:spcBef>
                          <a:spcPts val="0"/>
                        </a:spcBef>
                        <a:spcAft>
                          <a:spcPts val="0"/>
                        </a:spcAft>
                        <a:buNone/>
                      </a:pPr>
                      <a:r>
                        <a:rPr lang="en-US">
                          <a:solidFill>
                            <a:schemeClr val="lt1"/>
                          </a:solidFill>
                        </a:rPr>
                        <a:t>Green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0.93</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0.01</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0.07</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1.00</a:t>
                      </a:r>
                      <a:endParaRPr>
                        <a:solidFill>
                          <a:schemeClr val="lt1"/>
                        </a:solidFill>
                      </a:endParaRPr>
                    </a:p>
                  </a:txBody>
                  <a:tcPr marL="91425" marR="91425" marT="91425" marB="91425"/>
                </a:tc>
                <a:extLst>
                  <a:ext uri="{0D108BD9-81ED-4DB2-BD59-A6C34878D82A}">
                    <a16:rowId xmlns:a16="http://schemas.microsoft.com/office/drawing/2014/main" val="10001"/>
                  </a:ext>
                </a:extLst>
              </a:tr>
              <a:tr h="607400">
                <a:tc>
                  <a:txBody>
                    <a:bodyPr/>
                    <a:lstStyle/>
                    <a:p>
                      <a:pPr marL="0" lvl="0" indent="0" algn="l" rtl="0">
                        <a:spcBef>
                          <a:spcPts val="0"/>
                        </a:spcBef>
                        <a:spcAft>
                          <a:spcPts val="0"/>
                        </a:spcAft>
                        <a:buNone/>
                      </a:pPr>
                      <a:r>
                        <a:rPr lang="en-US">
                          <a:solidFill>
                            <a:schemeClr val="lt1"/>
                          </a:solidFill>
                        </a:rPr>
                        <a:t>Orange</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0.97</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0.99</a:t>
                      </a:r>
                      <a:endParaRPr>
                        <a:solidFill>
                          <a:schemeClr val="lt1"/>
                        </a:solidFill>
                      </a:endParaRPr>
                    </a:p>
                  </a:txBody>
                  <a:tcPr marL="91425" marR="91425" marT="91425" marB="91425"/>
                </a:tc>
                <a:extLst>
                  <a:ext uri="{0D108BD9-81ED-4DB2-BD59-A6C34878D82A}">
                    <a16:rowId xmlns:a16="http://schemas.microsoft.com/office/drawing/2014/main" val="10002"/>
                  </a:ext>
                </a:extLst>
              </a:tr>
              <a:tr h="607400">
                <a:tc>
                  <a:txBody>
                    <a:bodyPr/>
                    <a:lstStyle/>
                    <a:p>
                      <a:pPr marL="0" lvl="0" indent="0" algn="l" rtl="0">
                        <a:spcBef>
                          <a:spcPts val="0"/>
                        </a:spcBef>
                        <a:spcAft>
                          <a:spcPts val="0"/>
                        </a:spcAft>
                        <a:buNone/>
                      </a:pPr>
                      <a:r>
                        <a:rPr lang="en-US">
                          <a:solidFill>
                            <a:schemeClr val="lt1"/>
                          </a:solidFill>
                        </a:rPr>
                        <a:t>Red</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0.96</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0.04</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1.00</a:t>
                      </a:r>
                      <a:endParaRPr>
                        <a:solidFill>
                          <a:schemeClr val="lt1"/>
                        </a:solidFill>
                      </a:endParaRPr>
                    </a:p>
                  </a:txBody>
                  <a:tcPr marL="91425" marR="91425" marT="91425" marB="91425"/>
                </a:tc>
                <a:extLst>
                  <a:ext uri="{0D108BD9-81ED-4DB2-BD59-A6C34878D82A}">
                    <a16:rowId xmlns:a16="http://schemas.microsoft.com/office/drawing/2014/main" val="10003"/>
                  </a:ext>
                </a:extLst>
              </a:tr>
              <a:tr h="607400">
                <a:tc>
                  <a:txBody>
                    <a:bodyPr/>
                    <a:lstStyle/>
                    <a:p>
                      <a:pPr marL="0" lvl="0" indent="0" algn="l" rtl="0">
                        <a:spcBef>
                          <a:spcPts val="0"/>
                        </a:spcBef>
                        <a:spcAft>
                          <a:spcPts val="0"/>
                        </a:spcAft>
                        <a:buNone/>
                      </a:pPr>
                      <a:r>
                        <a:rPr lang="en-US">
                          <a:solidFill>
                            <a:schemeClr val="lt1"/>
                          </a:solidFill>
                        </a:rPr>
                        <a:t>Background</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0.07</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0.84</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0.93</a:t>
                      </a:r>
                      <a:endParaRPr>
                        <a:solidFill>
                          <a:schemeClr val="lt1"/>
                        </a:solidFill>
                      </a:endParaRPr>
                    </a:p>
                  </a:txBody>
                  <a:tcPr marL="91425" marR="91425" marT="91425" marB="91425"/>
                </a:tc>
                <a:extLst>
                  <a:ext uri="{0D108BD9-81ED-4DB2-BD59-A6C34878D82A}">
                    <a16:rowId xmlns:a16="http://schemas.microsoft.com/office/drawing/2014/main" val="10004"/>
                  </a:ext>
                </a:extLst>
              </a:tr>
              <a:tr h="607400">
                <a:tc>
                  <a:txBody>
                    <a:bodyPr/>
                    <a:lstStyle/>
                    <a:p>
                      <a:pPr marL="0" lvl="0" indent="0" algn="l" rtl="0">
                        <a:spcBef>
                          <a:spcPts val="0"/>
                        </a:spcBef>
                        <a:spcAft>
                          <a:spcPts val="0"/>
                        </a:spcAft>
                        <a:buNone/>
                      </a:pPr>
                      <a:r>
                        <a:rPr lang="en-US">
                          <a:solidFill>
                            <a:schemeClr val="lt1"/>
                          </a:solidFill>
                        </a:rPr>
                        <a:t>Column Sum</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1.00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1.00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0.96</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0.97</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4.00</a:t>
                      </a:r>
                      <a:endParaRPr>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5"/>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76" name="Google Shape;376;p3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377;p3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8" name="Google Shape;378;p3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79" name="Google Shape;379;p35"/>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80" name="Google Shape;380;p35"/>
          <p:cNvSpPr txBox="1"/>
          <p:nvPr/>
        </p:nvSpPr>
        <p:spPr>
          <a:xfrm>
            <a:off x="411800" y="606067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Accuracy calculation</a:t>
            </a:r>
            <a:endParaRPr sz="2000">
              <a:solidFill>
                <a:schemeClr val="lt1"/>
              </a:solidFill>
              <a:latin typeface="Montserrat"/>
              <a:ea typeface="Montserrat"/>
              <a:cs typeface="Montserrat"/>
              <a:sym typeface="Montserrat"/>
            </a:endParaRPr>
          </a:p>
        </p:txBody>
      </p:sp>
      <p:sp>
        <p:nvSpPr>
          <p:cNvPr id="381" name="Google Shape;381;p35"/>
          <p:cNvSpPr txBox="1"/>
          <p:nvPr/>
        </p:nvSpPr>
        <p:spPr>
          <a:xfrm>
            <a:off x="892400" y="1397425"/>
            <a:ext cx="9914100" cy="49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lt1"/>
                </a:solidFill>
              </a:rPr>
              <a:t>Sum of Diagonal Elements (Correct Predictions):</a:t>
            </a:r>
            <a:br>
              <a:rPr lang="en-US" sz="1900" b="1">
                <a:solidFill>
                  <a:schemeClr val="lt1"/>
                </a:solidFill>
              </a:rPr>
            </a:br>
            <a:r>
              <a:rPr lang="en-US" sz="1900">
                <a:solidFill>
                  <a:schemeClr val="lt1"/>
                </a:solidFill>
              </a:rPr>
              <a:t>0.93+0.97+0.96+0.84=3.70.93 + 0.97 + 0.96 + 0.84 = 3.70.93+0.97+0.96+0.84=3.7</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Total Sum of Matrix Elements:</a:t>
            </a:r>
            <a:r>
              <a:rPr lang="en-US" sz="1900">
                <a:solidFill>
                  <a:schemeClr val="lt1"/>
                </a:solidFill>
              </a:rPr>
              <a:t> Since the matrix is normalized, this equals </a:t>
            </a:r>
            <a:r>
              <a:rPr lang="en-US" sz="1900" b="1">
                <a:solidFill>
                  <a:schemeClr val="lt1"/>
                </a:solidFill>
              </a:rPr>
              <a:t>4.0</a:t>
            </a:r>
            <a:r>
              <a:rPr lang="en-US" sz="1900">
                <a:solidFill>
                  <a:schemeClr val="lt1"/>
                </a:solidFill>
              </a:rPr>
              <a:t>.</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Accuracy Formula:</a:t>
            </a:r>
            <a:endParaRPr sz="1900" b="1">
              <a:solidFill>
                <a:schemeClr val="lt1"/>
              </a:solidFill>
            </a:endParaRPr>
          </a:p>
          <a:p>
            <a:pPr marL="0" lvl="0" indent="0" algn="l" rtl="0">
              <a:spcBef>
                <a:spcPts val="0"/>
              </a:spcBef>
              <a:spcAft>
                <a:spcPts val="0"/>
              </a:spcAft>
              <a:buNone/>
            </a:pPr>
            <a:br>
              <a:rPr lang="en-US" sz="1900" b="1">
                <a:solidFill>
                  <a:schemeClr val="lt1"/>
                </a:solidFill>
              </a:rPr>
            </a:br>
            <a:r>
              <a:rPr lang="en-US" sz="1900" b="1">
                <a:solidFill>
                  <a:schemeClr val="lt1"/>
                </a:solidFill>
              </a:rPr>
              <a:t>                    </a:t>
            </a:r>
            <a:r>
              <a:rPr lang="en-US" sz="1900">
                <a:solidFill>
                  <a:schemeClr val="lt1"/>
                </a:solidFill>
              </a:rPr>
              <a:t>Accuracy = </a:t>
            </a:r>
            <a:r>
              <a:rPr lang="en-US" sz="1900" u="sng">
                <a:solidFill>
                  <a:schemeClr val="lt1"/>
                </a:solidFill>
              </a:rPr>
              <a:t>Sum of Diagonal Element</a:t>
            </a:r>
            <a:endParaRPr sz="1900" u="sng">
              <a:solidFill>
                <a:schemeClr val="lt1"/>
              </a:solidFill>
            </a:endParaRPr>
          </a:p>
          <a:p>
            <a:pPr marL="0" lvl="0" indent="0" algn="l" rtl="0">
              <a:spcBef>
                <a:spcPts val="0"/>
              </a:spcBef>
              <a:spcAft>
                <a:spcPts val="0"/>
              </a:spcAft>
              <a:buNone/>
            </a:pPr>
            <a:r>
              <a:rPr lang="en-US" sz="1900">
                <a:solidFill>
                  <a:schemeClr val="lt1"/>
                </a:solidFill>
              </a:rPr>
              <a:t>                                       Total Sum of All Elements</a:t>
            </a:r>
            <a:endParaRPr sz="1900">
              <a:solidFill>
                <a:schemeClr val="lt1"/>
              </a:solidFill>
            </a:endParaRPr>
          </a:p>
          <a:p>
            <a:pPr marL="0" lvl="0" indent="0" algn="l" rtl="0">
              <a:spcBef>
                <a:spcPts val="0"/>
              </a:spcBef>
              <a:spcAft>
                <a:spcPts val="0"/>
              </a:spcAft>
              <a:buClr>
                <a:schemeClr val="dk1"/>
              </a:buClr>
              <a:buSzPts val="1100"/>
              <a:buFont typeface="Arial"/>
              <a:buNone/>
            </a:pPr>
            <a:endParaRPr sz="1900">
              <a:solidFill>
                <a:schemeClr val="lt1"/>
              </a:solidFill>
            </a:endParaRPr>
          </a:p>
          <a:p>
            <a:pPr marL="0" lvl="0" indent="0" algn="l" rtl="0">
              <a:spcBef>
                <a:spcPts val="0"/>
              </a:spcBef>
              <a:spcAft>
                <a:spcPts val="0"/>
              </a:spcAft>
              <a:buNone/>
            </a:pPr>
            <a:r>
              <a:rPr lang="en-US" sz="1900" b="1">
                <a:solidFill>
                  <a:schemeClr val="lt1"/>
                </a:solidFill>
              </a:rPr>
              <a:t>Accuracy:</a:t>
            </a:r>
            <a:endParaRPr sz="1900" b="1">
              <a:solidFill>
                <a:schemeClr val="lt1"/>
              </a:solidFill>
            </a:endParaRPr>
          </a:p>
          <a:p>
            <a:pPr marL="0" lvl="0" indent="0" algn="l" rtl="0">
              <a:spcBef>
                <a:spcPts val="0"/>
              </a:spcBef>
              <a:spcAft>
                <a:spcPts val="0"/>
              </a:spcAft>
              <a:buNone/>
            </a:pPr>
            <a:endParaRPr sz="1900" b="1">
              <a:solidFill>
                <a:schemeClr val="lt1"/>
              </a:solidFill>
            </a:endParaRPr>
          </a:p>
          <a:p>
            <a:pPr marL="0" lvl="0" indent="0" algn="l" rtl="0">
              <a:spcBef>
                <a:spcPts val="0"/>
              </a:spcBef>
              <a:spcAft>
                <a:spcPts val="0"/>
              </a:spcAft>
              <a:buNone/>
            </a:pPr>
            <a:r>
              <a:rPr lang="en-US" sz="1900" b="1">
                <a:solidFill>
                  <a:schemeClr val="lt1"/>
                </a:solidFill>
              </a:rPr>
              <a:t>                   </a:t>
            </a:r>
            <a:r>
              <a:rPr lang="en-US" sz="1900">
                <a:solidFill>
                  <a:schemeClr val="lt1"/>
                </a:solidFill>
              </a:rPr>
              <a:t>Accuracy =  </a:t>
            </a:r>
            <a:r>
              <a:rPr lang="en-US" sz="1900" u="sng">
                <a:solidFill>
                  <a:schemeClr val="lt1"/>
                </a:solidFill>
              </a:rPr>
              <a:t>3.7  </a:t>
            </a:r>
            <a:r>
              <a:rPr lang="en-US" sz="1900">
                <a:solidFill>
                  <a:schemeClr val="lt1"/>
                </a:solidFill>
              </a:rPr>
              <a:t>= 0.925  </a:t>
            </a:r>
            <a:endParaRPr sz="1900">
              <a:solidFill>
                <a:schemeClr val="lt1"/>
              </a:solidFill>
            </a:endParaRPr>
          </a:p>
          <a:p>
            <a:pPr marL="0" lvl="0" indent="0" algn="l" rtl="0">
              <a:spcBef>
                <a:spcPts val="0"/>
              </a:spcBef>
              <a:spcAft>
                <a:spcPts val="0"/>
              </a:spcAft>
              <a:buNone/>
            </a:pPr>
            <a:r>
              <a:rPr lang="en-US" sz="1900">
                <a:solidFill>
                  <a:schemeClr val="lt1"/>
                </a:solidFill>
              </a:rPr>
              <a:t>                                       4.0</a:t>
            </a:r>
            <a:endParaRPr sz="1900">
              <a:solidFill>
                <a:schemeClr val="lt1"/>
              </a:solidFill>
            </a:endParaRPr>
          </a:p>
          <a:p>
            <a:pPr marL="0" lvl="0" indent="0" algn="l" rtl="0">
              <a:spcBef>
                <a:spcPts val="0"/>
              </a:spcBef>
              <a:spcAft>
                <a:spcPts val="0"/>
              </a:spcAft>
              <a:buNone/>
            </a:pPr>
            <a:r>
              <a:rPr lang="en-US" sz="1900" b="1">
                <a:solidFill>
                  <a:schemeClr val="lt1"/>
                </a:solidFill>
              </a:rPr>
              <a:t>         </a:t>
            </a:r>
            <a:endParaRPr sz="1900" b="1">
              <a:solidFill>
                <a:schemeClr val="lt1"/>
              </a:solidFill>
            </a:endParaRPr>
          </a:p>
          <a:p>
            <a:pPr marL="0" lvl="0" indent="0" algn="l" rtl="0">
              <a:spcBef>
                <a:spcPts val="0"/>
              </a:spcBef>
              <a:spcAft>
                <a:spcPts val="0"/>
              </a:spcAft>
              <a:buClr>
                <a:schemeClr val="dk1"/>
              </a:buClr>
              <a:buSzPts val="1100"/>
              <a:buFont typeface="Arial"/>
              <a:buNone/>
            </a:pPr>
            <a:r>
              <a:rPr lang="en-US" sz="1900" b="1">
                <a:solidFill>
                  <a:schemeClr val="lt1"/>
                </a:solidFill>
              </a:rPr>
              <a:t>                                  =  92.5%</a:t>
            </a:r>
            <a:br>
              <a:rPr lang="en-US" sz="2000" b="1">
                <a:solidFill>
                  <a:schemeClr val="lt1"/>
                </a:solidFill>
              </a:rPr>
            </a:br>
            <a:endParaRPr sz="2000">
              <a:solidFill>
                <a:schemeClr val="lt1"/>
              </a:solidFill>
            </a:endParaRPr>
          </a:p>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6"/>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387" name="Google Shape;387;p3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3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89" name="Google Shape;389;p3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390" name="Google Shape;390;p36"/>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391" name="Google Shape;391;p36"/>
          <p:cNvSpPr txBox="1"/>
          <p:nvPr/>
        </p:nvSpPr>
        <p:spPr>
          <a:xfrm>
            <a:off x="287025" y="56465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Montserrat"/>
                <a:ea typeface="Montserrat"/>
                <a:cs typeface="Montserrat"/>
                <a:sym typeface="Montserrat"/>
              </a:rPr>
              <a:t>Detected Value</a:t>
            </a:r>
            <a:endParaRPr sz="2000">
              <a:solidFill>
                <a:schemeClr val="lt1"/>
              </a:solidFill>
              <a:latin typeface="Montserrat"/>
              <a:ea typeface="Montserrat"/>
              <a:cs typeface="Montserrat"/>
              <a:sym typeface="Montserrat"/>
            </a:endParaRPr>
          </a:p>
        </p:txBody>
      </p:sp>
      <p:pic>
        <p:nvPicPr>
          <p:cNvPr id="392" name="Google Shape;392;p36"/>
          <p:cNvPicPr preferRelativeResize="0"/>
          <p:nvPr/>
        </p:nvPicPr>
        <p:blipFill>
          <a:blip r:embed="rId3">
            <a:alphaModFix/>
          </a:blip>
          <a:stretch>
            <a:fillRect/>
          </a:stretch>
        </p:blipFill>
        <p:spPr>
          <a:xfrm>
            <a:off x="287025" y="1783225"/>
            <a:ext cx="3540376" cy="3654999"/>
          </a:xfrm>
          <a:prstGeom prst="rect">
            <a:avLst/>
          </a:prstGeom>
          <a:noFill/>
          <a:ln>
            <a:noFill/>
          </a:ln>
        </p:spPr>
      </p:pic>
      <p:pic>
        <p:nvPicPr>
          <p:cNvPr id="393" name="Google Shape;393;p36"/>
          <p:cNvPicPr preferRelativeResize="0"/>
          <p:nvPr/>
        </p:nvPicPr>
        <p:blipFill>
          <a:blip r:embed="rId4">
            <a:alphaModFix/>
          </a:blip>
          <a:stretch>
            <a:fillRect/>
          </a:stretch>
        </p:blipFill>
        <p:spPr>
          <a:xfrm>
            <a:off x="3953500" y="1779650"/>
            <a:ext cx="3737699" cy="3654999"/>
          </a:xfrm>
          <a:prstGeom prst="rect">
            <a:avLst/>
          </a:prstGeom>
          <a:noFill/>
          <a:ln>
            <a:noFill/>
          </a:ln>
        </p:spPr>
      </p:pic>
      <p:pic>
        <p:nvPicPr>
          <p:cNvPr id="394" name="Google Shape;394;p36"/>
          <p:cNvPicPr preferRelativeResize="0"/>
          <p:nvPr/>
        </p:nvPicPr>
        <p:blipFill>
          <a:blip r:embed="rId5">
            <a:alphaModFix/>
          </a:blip>
          <a:stretch>
            <a:fillRect/>
          </a:stretch>
        </p:blipFill>
        <p:spPr>
          <a:xfrm>
            <a:off x="7817300" y="1779650"/>
            <a:ext cx="3296175" cy="3654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p:nvPr/>
        </p:nvSpPr>
        <p:spPr>
          <a:xfrm>
            <a:off x="4436400" y="349700"/>
            <a:ext cx="3319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Tasks TO Do</a:t>
            </a:r>
            <a:endParaRPr sz="2800">
              <a:solidFill>
                <a:schemeClr val="dk1"/>
              </a:solidFill>
              <a:latin typeface="Montserrat"/>
              <a:ea typeface="Montserrat"/>
              <a:cs typeface="Montserrat"/>
              <a:sym typeface="Montserrat"/>
            </a:endParaRPr>
          </a:p>
        </p:txBody>
      </p:sp>
      <p:sp>
        <p:nvSpPr>
          <p:cNvPr id="400" name="Google Shape;400;p3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401;p3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02" name="Google Shape;402;p3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03" name="Google Shape;403;p37"/>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404" name="Google Shape;404;p37"/>
          <p:cNvPicPr preferRelativeResize="0"/>
          <p:nvPr/>
        </p:nvPicPr>
        <p:blipFill>
          <a:blip r:embed="rId3">
            <a:alphaModFix/>
          </a:blip>
          <a:stretch>
            <a:fillRect/>
          </a:stretch>
        </p:blipFill>
        <p:spPr>
          <a:xfrm>
            <a:off x="1511726" y="1811500"/>
            <a:ext cx="8859500" cy="4429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10" name="Google Shape;410;p3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11" name="Google Shape;411;p3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2" name="Google Shape;412;p3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413" name="Google Shape;413;p3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14" name="Google Shape;414;p3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415" name="Google Shape;415;p38"/>
          <p:cNvSpPr txBox="1"/>
          <p:nvPr/>
        </p:nvSpPr>
        <p:spPr>
          <a:xfrm>
            <a:off x="965825" y="2015025"/>
            <a:ext cx="2292900" cy="15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416" name="Google Shape;416;p38"/>
          <p:cNvPicPr preferRelativeResize="0"/>
          <p:nvPr/>
        </p:nvPicPr>
        <p:blipFill>
          <a:blip r:embed="rId4">
            <a:alphaModFix/>
          </a:blip>
          <a:stretch>
            <a:fillRect/>
          </a:stretch>
        </p:blipFill>
        <p:spPr>
          <a:xfrm>
            <a:off x="5210463" y="4141450"/>
            <a:ext cx="1339102" cy="1469701"/>
          </a:xfrm>
          <a:prstGeom prst="rect">
            <a:avLst/>
          </a:prstGeom>
          <a:noFill/>
          <a:ln>
            <a:noFill/>
          </a:ln>
        </p:spPr>
      </p:pic>
      <p:sp>
        <p:nvSpPr>
          <p:cNvPr id="417" name="Google Shape;417;p38"/>
          <p:cNvSpPr txBox="1"/>
          <p:nvPr/>
        </p:nvSpPr>
        <p:spPr>
          <a:xfrm>
            <a:off x="434475" y="1750850"/>
            <a:ext cx="2068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Mobile App</a:t>
            </a:r>
            <a:endParaRPr sz="2200" b="1">
              <a:solidFill>
                <a:schemeClr val="lt1"/>
              </a:solidFill>
              <a:latin typeface="Montserrat"/>
              <a:ea typeface="Montserrat"/>
              <a:cs typeface="Montserrat"/>
              <a:sym typeface="Montserrat"/>
            </a:endParaRPr>
          </a:p>
        </p:txBody>
      </p:sp>
      <p:pic>
        <p:nvPicPr>
          <p:cNvPr id="418" name="Google Shape;418;p38"/>
          <p:cNvPicPr preferRelativeResize="0"/>
          <p:nvPr/>
        </p:nvPicPr>
        <p:blipFill>
          <a:blip r:embed="rId5">
            <a:alphaModFix/>
          </a:blip>
          <a:stretch>
            <a:fillRect/>
          </a:stretch>
        </p:blipFill>
        <p:spPr>
          <a:xfrm>
            <a:off x="494849" y="4920450"/>
            <a:ext cx="1461396" cy="974026"/>
          </a:xfrm>
          <a:prstGeom prst="rect">
            <a:avLst/>
          </a:prstGeom>
          <a:noFill/>
          <a:ln>
            <a:noFill/>
          </a:ln>
          <a:effectLst>
            <a:outerShdw blurRad="57150" dist="19050" dir="10140000" algn="bl" rotWithShape="0">
              <a:schemeClr val="lt1">
                <a:alpha val="99000"/>
              </a:schemeClr>
            </a:outerShdw>
          </a:effectLst>
        </p:spPr>
      </p:pic>
      <p:pic>
        <p:nvPicPr>
          <p:cNvPr id="419" name="Google Shape;419;p38"/>
          <p:cNvPicPr preferRelativeResize="0"/>
          <p:nvPr/>
        </p:nvPicPr>
        <p:blipFill>
          <a:blip r:embed="rId6">
            <a:alphaModFix/>
          </a:blip>
          <a:stretch>
            <a:fillRect/>
          </a:stretch>
        </p:blipFill>
        <p:spPr>
          <a:xfrm>
            <a:off x="494850" y="2450248"/>
            <a:ext cx="1948050" cy="974025"/>
          </a:xfrm>
          <a:prstGeom prst="rect">
            <a:avLst/>
          </a:prstGeom>
          <a:noFill/>
          <a:ln>
            <a:noFill/>
          </a:ln>
        </p:spPr>
      </p:pic>
      <p:pic>
        <p:nvPicPr>
          <p:cNvPr id="420" name="Google Shape;420;p38"/>
          <p:cNvPicPr preferRelativeResize="0"/>
          <p:nvPr/>
        </p:nvPicPr>
        <p:blipFill>
          <a:blip r:embed="rId7">
            <a:alphaModFix/>
          </a:blip>
          <a:stretch>
            <a:fillRect/>
          </a:stretch>
        </p:blipFill>
        <p:spPr>
          <a:xfrm>
            <a:off x="494850" y="3567070"/>
            <a:ext cx="1269500" cy="1210575"/>
          </a:xfrm>
          <a:prstGeom prst="rect">
            <a:avLst/>
          </a:prstGeom>
          <a:noFill/>
          <a:ln>
            <a:noFill/>
          </a:ln>
        </p:spPr>
      </p:pic>
      <p:sp>
        <p:nvSpPr>
          <p:cNvPr id="421" name="Google Shape;421;p38"/>
          <p:cNvSpPr txBox="1"/>
          <p:nvPr/>
        </p:nvSpPr>
        <p:spPr>
          <a:xfrm>
            <a:off x="1784275" y="392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422" name="Google Shape;422;p38"/>
          <p:cNvSpPr txBox="1"/>
          <p:nvPr/>
        </p:nvSpPr>
        <p:spPr>
          <a:xfrm>
            <a:off x="5210475" y="1906300"/>
            <a:ext cx="42399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lt1"/>
                </a:solidFill>
                <a:latin typeface="Montserrat"/>
                <a:ea typeface="Montserrat"/>
                <a:cs typeface="Montserrat"/>
                <a:sym typeface="Montserrat"/>
              </a:rPr>
              <a:t>Image Recognition and Machine Learning</a:t>
            </a:r>
            <a:endParaRPr sz="2200" b="1">
              <a:solidFill>
                <a:schemeClr val="lt1"/>
              </a:solidFill>
              <a:latin typeface="Montserrat"/>
              <a:ea typeface="Montserrat"/>
              <a:cs typeface="Montserrat"/>
              <a:sym typeface="Montserrat"/>
            </a:endParaRPr>
          </a:p>
        </p:txBody>
      </p:sp>
      <p:pic>
        <p:nvPicPr>
          <p:cNvPr id="423" name="Google Shape;423;p38"/>
          <p:cNvPicPr preferRelativeResize="0"/>
          <p:nvPr/>
        </p:nvPicPr>
        <p:blipFill>
          <a:blip r:embed="rId8">
            <a:alphaModFix/>
          </a:blip>
          <a:stretch>
            <a:fillRect/>
          </a:stretch>
        </p:blipFill>
        <p:spPr>
          <a:xfrm>
            <a:off x="5412125" y="2675800"/>
            <a:ext cx="2499405" cy="974026"/>
          </a:xfrm>
          <a:prstGeom prst="rect">
            <a:avLst/>
          </a:prstGeom>
          <a:noFill/>
          <a:ln>
            <a:noFill/>
          </a:ln>
        </p:spPr>
      </p:pic>
      <p:pic>
        <p:nvPicPr>
          <p:cNvPr id="424" name="Google Shape;424;p38"/>
          <p:cNvPicPr preferRelativeResize="0"/>
          <p:nvPr/>
        </p:nvPicPr>
        <p:blipFill>
          <a:blip r:embed="rId9">
            <a:alphaModFix/>
          </a:blip>
          <a:stretch>
            <a:fillRect/>
          </a:stretch>
        </p:blipFill>
        <p:spPr>
          <a:xfrm>
            <a:off x="6875625" y="3767163"/>
            <a:ext cx="2146475" cy="2108500"/>
          </a:xfrm>
          <a:prstGeom prst="rect">
            <a:avLst/>
          </a:prstGeom>
          <a:noFill/>
          <a:ln>
            <a:noFill/>
          </a:ln>
        </p:spPr>
      </p:pic>
      <p:pic>
        <p:nvPicPr>
          <p:cNvPr id="425" name="Google Shape;425;p38"/>
          <p:cNvPicPr preferRelativeResize="0"/>
          <p:nvPr/>
        </p:nvPicPr>
        <p:blipFill>
          <a:blip r:embed="rId10">
            <a:alphaModFix/>
          </a:blip>
          <a:stretch>
            <a:fillRect/>
          </a:stretch>
        </p:blipFill>
        <p:spPr>
          <a:xfrm>
            <a:off x="9153276" y="3968395"/>
            <a:ext cx="1960201" cy="1553675"/>
          </a:xfrm>
          <a:prstGeom prst="rect">
            <a:avLst/>
          </a:prstGeom>
          <a:noFill/>
          <a:ln>
            <a:noFill/>
          </a:ln>
        </p:spPr>
      </p:pic>
      <p:pic>
        <p:nvPicPr>
          <p:cNvPr id="426" name="Google Shape;426;p38"/>
          <p:cNvPicPr preferRelativeResize="0"/>
          <p:nvPr/>
        </p:nvPicPr>
        <p:blipFill>
          <a:blip r:embed="rId11">
            <a:alphaModFix/>
          </a:blip>
          <a:stretch>
            <a:fillRect/>
          </a:stretch>
        </p:blipFill>
        <p:spPr>
          <a:xfrm>
            <a:off x="8371875" y="2688675"/>
            <a:ext cx="1078500" cy="107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2" name="Google Shape;432;p3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33" name="Google Shape;433;p3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39"/>
          <p:cNvSpPr txBox="1"/>
          <p:nvPr/>
        </p:nvSpPr>
        <p:spPr>
          <a:xfrm>
            <a:off x="3462713" y="51995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435" name="Google Shape;435;p3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36" name="Google Shape;436;p3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437" name="Google Shape;437;p39"/>
          <p:cNvSpPr txBox="1"/>
          <p:nvPr/>
        </p:nvSpPr>
        <p:spPr>
          <a:xfrm>
            <a:off x="1424400" y="1535575"/>
            <a:ext cx="9526200" cy="45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438" name="Google Shape;438;p39"/>
          <p:cNvSpPr txBox="1"/>
          <p:nvPr/>
        </p:nvSpPr>
        <p:spPr>
          <a:xfrm>
            <a:off x="840750" y="1410500"/>
            <a:ext cx="10276500" cy="48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439" name="Google Shape;439;p39"/>
          <p:cNvPicPr preferRelativeResize="0"/>
          <p:nvPr/>
        </p:nvPicPr>
        <p:blipFill>
          <a:blip r:embed="rId4">
            <a:alphaModFix/>
          </a:blip>
          <a:stretch>
            <a:fillRect/>
          </a:stretch>
        </p:blipFill>
        <p:spPr>
          <a:xfrm>
            <a:off x="453425" y="1271600"/>
            <a:ext cx="10276500" cy="483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5" name="Google Shape;445;p4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46" name="Google Shape;446;p4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40"/>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448" name="Google Shape;448;p4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49" name="Google Shape;449;p4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450" name="Google Shape;450;p40"/>
          <p:cNvSpPr txBox="1"/>
          <p:nvPr/>
        </p:nvSpPr>
        <p:spPr>
          <a:xfrm>
            <a:off x="403000" y="1493900"/>
            <a:ext cx="10672500" cy="45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451" name="Google Shape;451;p40"/>
          <p:cNvPicPr preferRelativeResize="0"/>
          <p:nvPr/>
        </p:nvPicPr>
        <p:blipFill>
          <a:blip r:embed="rId4">
            <a:alphaModFix/>
          </a:blip>
          <a:stretch>
            <a:fillRect/>
          </a:stretch>
        </p:blipFill>
        <p:spPr>
          <a:xfrm>
            <a:off x="600500" y="1650050"/>
            <a:ext cx="10277475" cy="369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7" name="Google Shape;457;p4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58" name="Google Shape;458;p4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9" name="Google Shape;459;p41"/>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460" name="Google Shape;460;p4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61" name="Google Shape;461;p4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462" name="Google Shape;462;p41"/>
          <p:cNvSpPr txBox="1"/>
          <p:nvPr/>
        </p:nvSpPr>
        <p:spPr>
          <a:xfrm>
            <a:off x="145275" y="1279188"/>
            <a:ext cx="10887600" cy="4655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chemeClr val="lt1"/>
                </a:solidFill>
                <a:latin typeface="Montserrat"/>
                <a:ea typeface="Montserrat"/>
                <a:cs typeface="Montserrat"/>
                <a:sym typeface="Montserrat"/>
              </a:rPr>
              <a:t>[1]“Reducing post-harvest losses in fruits and vegetables for ensuring food security – Case of Sri Lanka,” MOJ Food Processing &amp; Technology, vol. Volume 9, no. Issue 1, Feb. 2021, doi: </a:t>
            </a:r>
            <a:r>
              <a:rPr lang="en-US" sz="1600"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https://doi.org/10.15406/mojfpt.2021.09.00255</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None/>
            </a:pPr>
            <a:endParaRPr sz="15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[2]“VPN - Sri Lanka Institute of Information Technology,” Sliit.lk, 2024. https://vpn.sliit.lk/proxy/716c6bb7/https/ieeexplore.ieee.org/document/8574865 (accessed Oct. 14,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[3]“Tomato sps 19_mag_00033,” SlideShare, 2021. https://www.slideshare.net/slideshow/tomato-sps-19mag00033/249728881#26 (accessed Oct. 10, 2024).</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700">
                <a:solidFill>
                  <a:schemeClr val="dk1"/>
                </a:solidFill>
                <a:latin typeface="Montserrat"/>
                <a:ea typeface="Montserrat"/>
                <a:cs typeface="Montserrat"/>
                <a:sym typeface="Montserrat"/>
              </a:rPr>
              <a:t>‌</a:t>
            </a:r>
            <a:endParaRPr sz="1700">
              <a:solidFill>
                <a:schemeClr val="dk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r>
              <a:rPr lang="en-US" sz="1600">
                <a:solidFill>
                  <a:schemeClr val="lt1"/>
                </a:solidFill>
                <a:latin typeface="Montserrat"/>
                <a:ea typeface="Montserrat"/>
                <a:cs typeface="Montserrat"/>
                <a:sym typeface="Montserrat"/>
              </a:rPr>
              <a:t>[4]Y. H. Yap, “Tomato ripeness detection using deep learning - Universiti Teknologi Malaysia Institutional Repository,” </a:t>
            </a:r>
            <a:r>
              <a:rPr lang="en-US" sz="1600" i="1">
                <a:solidFill>
                  <a:schemeClr val="lt1"/>
                </a:solidFill>
                <a:latin typeface="Montserrat"/>
                <a:ea typeface="Montserrat"/>
                <a:cs typeface="Montserrat"/>
                <a:sym typeface="Montserrat"/>
              </a:rPr>
              <a:t>Eprints.utm.my</a:t>
            </a:r>
            <a:r>
              <a:rPr lang="en-US" sz="1600">
                <a:solidFill>
                  <a:schemeClr val="lt1"/>
                </a:solidFill>
                <a:latin typeface="Montserrat"/>
                <a:ea typeface="Montserrat"/>
                <a:cs typeface="Montserrat"/>
                <a:sym typeface="Montserrat"/>
              </a:rPr>
              <a:t>, 2022, doi: </a:t>
            </a:r>
            <a:r>
              <a:rPr lang="en-US" sz="1600" u="sng">
                <a:solidFill>
                  <a:schemeClr val="hlink"/>
                </a:solidFill>
                <a:latin typeface="Montserrat"/>
                <a:ea typeface="Montserrat"/>
                <a:cs typeface="Montserrat"/>
                <a:sym typeface="Montserrat"/>
                <a:hlinkClick r:id="rId5"/>
              </a:rPr>
              <a:t>http://eprints.utm.my/99588/1/YapYoonHengMSKE2022.pdf</a:t>
            </a:r>
            <a:r>
              <a:rPr lang="en-US" sz="1600">
                <a:solidFill>
                  <a:schemeClr val="lt1"/>
                </a:solidFill>
                <a:latin typeface="Montserrat"/>
                <a:ea typeface="Montserrat"/>
                <a:cs typeface="Montserrat"/>
                <a:sym typeface="Montserrat"/>
              </a:rPr>
              <a:t>.</a:t>
            </a:r>
            <a:endParaRPr sz="1600">
              <a:solidFill>
                <a:schemeClr val="lt1"/>
              </a:solidFill>
              <a:latin typeface="Montserrat"/>
              <a:ea typeface="Montserrat"/>
              <a:cs typeface="Montserrat"/>
              <a:sym typeface="Montserrat"/>
            </a:endParaRPr>
          </a:p>
          <a:p>
            <a:pPr marL="0" lvl="0" indent="0" algn="just" rtl="0">
              <a:spcBef>
                <a:spcPts val="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US" sz="2200">
                <a:solidFill>
                  <a:schemeClr val="lt1"/>
                </a:solidFill>
                <a:latin typeface="Montserrat"/>
                <a:ea typeface="Montserrat"/>
                <a:cs typeface="Montserrat"/>
                <a:sym typeface="Montserrat"/>
              </a:rPr>
              <a:t>‌</a:t>
            </a:r>
            <a:r>
              <a:rPr lang="en-US" sz="1700">
                <a:solidFill>
                  <a:schemeClr val="lt1"/>
                </a:solidFill>
                <a:latin typeface="Calibri"/>
                <a:ea typeface="Calibri"/>
                <a:cs typeface="Calibri"/>
                <a:sym typeface="Calibri"/>
              </a:rPr>
              <a:t>[5]“VPN - Sri Lanka Institute of Information Technology,” </a:t>
            </a:r>
            <a:r>
              <a:rPr lang="en-US" sz="1700" i="1">
                <a:solidFill>
                  <a:schemeClr val="lt1"/>
                </a:solidFill>
                <a:latin typeface="Calibri"/>
                <a:ea typeface="Calibri"/>
                <a:cs typeface="Calibri"/>
                <a:sym typeface="Calibri"/>
              </a:rPr>
              <a:t>Sliit.lk</a:t>
            </a:r>
            <a:r>
              <a:rPr lang="en-US" sz="1700">
                <a:solidFill>
                  <a:schemeClr val="lt1"/>
                </a:solidFill>
                <a:latin typeface="Calibri"/>
                <a:ea typeface="Calibri"/>
                <a:cs typeface="Calibri"/>
                <a:sym typeface="Calibri"/>
              </a:rPr>
              <a:t>, 2024. https://vpn.sliit.lk/proxy/30dfd70f/https/ieeexplore.ieee.org/document/8489814/ (accessed Oct. 08 2024)</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16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28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24"/>
        <p:cNvGrpSpPr/>
        <p:nvPr/>
      </p:nvGrpSpPr>
      <p:grpSpPr>
        <a:xfrm>
          <a:off x="0" y="0"/>
          <a:ext cx="0" cy="0"/>
          <a:chOff x="0" y="0"/>
          <a:chExt cx="0" cy="0"/>
        </a:xfrm>
      </p:grpSpPr>
      <p:sp>
        <p:nvSpPr>
          <p:cNvPr id="125" name="Google Shape;125;p15"/>
          <p:cNvSpPr/>
          <p:nvPr/>
        </p:nvSpPr>
        <p:spPr>
          <a:xfrm rot="4028150" flipH="1">
            <a:off x="4819685" y="6033005"/>
            <a:ext cx="1168400" cy="116840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6" name="Google Shape;126;p15"/>
          <p:cNvSpPr txBox="1"/>
          <p:nvPr/>
        </p:nvSpPr>
        <p:spPr>
          <a:xfrm>
            <a:off x="1932750" y="1819125"/>
            <a:ext cx="8326500" cy="6465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Our project aims to create an AI-driven system for tomato cultivation for precise agriculture.</a:t>
            </a:r>
            <a:endParaRPr sz="1800">
              <a:solidFill>
                <a:schemeClr val="lt1"/>
              </a:solidFill>
              <a:latin typeface="Montserrat"/>
              <a:ea typeface="Montserrat"/>
              <a:cs typeface="Montserrat"/>
              <a:sym typeface="Montserrat"/>
            </a:endParaRPr>
          </a:p>
        </p:txBody>
      </p:sp>
      <p:sp>
        <p:nvSpPr>
          <p:cNvPr id="127" name="Google Shape;127;p15"/>
          <p:cNvSpPr/>
          <p:nvPr/>
        </p:nvSpPr>
        <p:spPr>
          <a:xfrm rot="4028150" flipH="1">
            <a:off x="315659" y="206550"/>
            <a:ext cx="1773863" cy="1773863"/>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8" name="Google Shape;128;p15"/>
          <p:cNvSpPr/>
          <p:nvPr/>
        </p:nvSpPr>
        <p:spPr>
          <a:xfrm rot="4028150" flipH="1">
            <a:off x="1741864" y="700036"/>
            <a:ext cx="786890" cy="786890"/>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29" name="Google Shape;129;p15"/>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 name="Google Shape;130;p15"/>
          <p:cNvSpPr txBox="1"/>
          <p:nvPr/>
        </p:nvSpPr>
        <p:spPr>
          <a:xfrm>
            <a:off x="4227075" y="489125"/>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Introduction</a:t>
            </a:r>
            <a:endParaRPr sz="3400" b="1">
              <a:solidFill>
                <a:schemeClr val="lt1"/>
              </a:solidFill>
              <a:latin typeface="Montserrat"/>
              <a:ea typeface="Montserrat"/>
              <a:cs typeface="Montserrat"/>
              <a:sym typeface="Montserrat"/>
            </a:endParaRPr>
          </a:p>
        </p:txBody>
      </p:sp>
      <p:pic>
        <p:nvPicPr>
          <p:cNvPr id="131" name="Google Shape;131;p15"/>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32" name="Google Shape;132;p15"/>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33" name="Google Shape;133;p15"/>
          <p:cNvSpPr txBox="1"/>
          <p:nvPr/>
        </p:nvSpPr>
        <p:spPr>
          <a:xfrm>
            <a:off x="1932750" y="267587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Key areas that our project address are  inconsistent ripeness identification, manual quality grading and delayed disease detection.</a:t>
            </a:r>
            <a:endParaRPr sz="1800">
              <a:solidFill>
                <a:schemeClr val="lt1"/>
              </a:solidFill>
              <a:latin typeface="Montserrat"/>
              <a:ea typeface="Montserrat"/>
              <a:cs typeface="Montserrat"/>
              <a:sym typeface="Montserrat"/>
            </a:endParaRPr>
          </a:p>
        </p:txBody>
      </p:sp>
      <p:sp>
        <p:nvSpPr>
          <p:cNvPr id="134" name="Google Shape;134;p15"/>
          <p:cNvSpPr txBox="1"/>
          <p:nvPr/>
        </p:nvSpPr>
        <p:spPr>
          <a:xfrm>
            <a:off x="1932750" y="3809525"/>
            <a:ext cx="79812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goal is to improve productivity, reduce waste, and empower farmers with a reliable tool for optimizing tomato farming practices.</a:t>
            </a:r>
            <a:endParaRPr sz="1800">
              <a:solidFill>
                <a:schemeClr val="lt1"/>
              </a:solidFill>
              <a:latin typeface="Montserrat"/>
              <a:ea typeface="Montserrat"/>
              <a:cs typeface="Montserrat"/>
              <a:sym typeface="Montserrat"/>
            </a:endParaRPr>
          </a:p>
        </p:txBody>
      </p:sp>
      <p:sp>
        <p:nvSpPr>
          <p:cNvPr id="135" name="Google Shape;135;p15"/>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36" name="Google Shape;136;p15" descr="A black background with blue text&#10;&#10;Description automatically generated"/>
          <p:cNvPicPr preferRelativeResize="0"/>
          <p:nvPr/>
        </p:nvPicPr>
        <p:blipFill rotWithShape="1">
          <a:blip r:embed="rId5">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68" name="Google Shape;468;p42"/>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469" name="Google Shape;469;p42"/>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470" name="Google Shape;470;p42"/>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471" name="Google Shape;471;p42"/>
          <p:cNvGrpSpPr/>
          <p:nvPr/>
        </p:nvGrpSpPr>
        <p:grpSpPr>
          <a:xfrm>
            <a:off x="3040113" y="3003000"/>
            <a:ext cx="6256200" cy="1438700"/>
            <a:chOff x="5498314" y="3710353"/>
            <a:chExt cx="6256200" cy="1438700"/>
          </a:xfrm>
        </p:grpSpPr>
        <p:sp>
          <p:nvSpPr>
            <p:cNvPr id="472" name="Google Shape;472;p42"/>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20665548|Herath H.M.R.K</a:t>
              </a:r>
              <a:endParaRPr sz="3000" b="1">
                <a:solidFill>
                  <a:schemeClr val="lt1"/>
                </a:solidFill>
                <a:latin typeface="Montserrat"/>
                <a:ea typeface="Montserrat"/>
                <a:cs typeface="Montserrat"/>
                <a:sym typeface="Montserrat"/>
              </a:endParaRPr>
            </a:p>
          </p:txBody>
        </p:sp>
        <p:sp>
          <p:nvSpPr>
            <p:cNvPr id="473" name="Google Shape;473;p42"/>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474" name="Google Shape;474;p4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475" name="Google Shape;475;p42"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476" name="Google Shape;476;p42"/>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477" name="Google Shape;477;p42"/>
          <p:cNvPicPr preferRelativeResize="0"/>
          <p:nvPr/>
        </p:nvPicPr>
        <p:blipFill rotWithShape="1">
          <a:blip r:embed="rId5">
            <a:alphaModFix/>
          </a:blip>
          <a:srcRect r="20666" b="19139"/>
          <a:stretch/>
        </p:blipFill>
        <p:spPr>
          <a:xfrm>
            <a:off x="9308100" y="213525"/>
            <a:ext cx="2454900" cy="24816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3" name="Google Shape;483;p4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84" name="Google Shape;484;p4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43"/>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486" name="Google Shape;486;p4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87" name="Google Shape;487;p4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488" name="Google Shape;488;p43"/>
          <p:cNvSpPr txBox="1"/>
          <p:nvPr/>
        </p:nvSpPr>
        <p:spPr>
          <a:xfrm>
            <a:off x="1239325" y="1416850"/>
            <a:ext cx="9260100" cy="4560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grading is subjective and labor-intensive, while automated systems struggle with real-world conditions like lighting and subtle defects.</a:t>
            </a:r>
            <a:endParaRPr sz="1800">
              <a:solidFill>
                <a:schemeClr val="lt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r>
              <a:rPr lang="en-US" sz="1800">
                <a:solidFill>
                  <a:schemeClr val="lt1"/>
                </a:solidFill>
                <a:latin typeface="Montserrat"/>
                <a:ea typeface="Montserrat"/>
                <a:cs typeface="Montserrat"/>
                <a:sym typeface="Montserrat"/>
              </a:rPr>
              <a:t>Solution:</a:t>
            </a: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457200" lvl="0" indent="-342900" algn="l" rtl="0">
              <a:lnSpc>
                <a:spcPct val="115000"/>
              </a:lnSpc>
              <a:spcBef>
                <a:spcPts val="120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AI-based models ensure precise detection, handle diverse conditions, and align with commercial standards.</a:t>
            </a:r>
            <a:endParaRPr sz="1800">
              <a:solidFill>
                <a:schemeClr val="lt1"/>
              </a:solidFill>
              <a:latin typeface="Montserrat"/>
              <a:ea typeface="Montserrat"/>
              <a:cs typeface="Montserrat"/>
              <a:sym typeface="Montserrat"/>
            </a:endParaRPr>
          </a:p>
          <a:p>
            <a:pPr marL="457200" lvl="0" indent="0" algn="l" rtl="0">
              <a:lnSpc>
                <a:spcPct val="115000"/>
              </a:lnSpc>
              <a:spcBef>
                <a:spcPts val="1200"/>
              </a:spcBef>
              <a:spcAft>
                <a:spcPts val="0"/>
              </a:spcAft>
              <a:buNone/>
            </a:pPr>
            <a:endParaRPr sz="1800">
              <a:solidFill>
                <a:schemeClr val="lt1"/>
              </a:solidFill>
              <a:latin typeface="Montserrat"/>
              <a:ea typeface="Montserrat"/>
              <a:cs typeface="Montserrat"/>
              <a:sym typeface="Montserrat"/>
            </a:endParaRPr>
          </a:p>
          <a:p>
            <a:pPr marL="0" lvl="0" indent="0" algn="l" rtl="0">
              <a:spcBef>
                <a:spcPts val="1200"/>
              </a:spcBef>
              <a:spcAft>
                <a:spcPts val="0"/>
              </a:spcAft>
              <a:buNone/>
            </a:pPr>
            <a:endParaRPr sz="1500">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4" name="Google Shape;494;p4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495" name="Google Shape;495;p4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4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497" name="Google Shape;497;p4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498" name="Google Shape;498;p4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499" name="Google Shape;499;p44"/>
          <p:cNvSpPr txBox="1"/>
          <p:nvPr/>
        </p:nvSpPr>
        <p:spPr>
          <a:xfrm>
            <a:off x="1622250" y="1730175"/>
            <a:ext cx="8581200" cy="4194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How to develop an optimal solution for accurately distinguishing tomato defects from each other?</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Evaluate the severity of detected defects for quality grading.</a:t>
            </a:r>
            <a:endParaRPr sz="2200">
              <a:solidFill>
                <a:schemeClr val="lt1"/>
              </a:solidFill>
            </a:endParaRPr>
          </a:p>
          <a:p>
            <a:pPr marL="457200" lvl="0" indent="0" algn="l" rtl="0">
              <a:lnSpc>
                <a:spcPct val="115000"/>
              </a:lnSpc>
              <a:spcBef>
                <a:spcPts val="1200"/>
              </a:spcBef>
              <a:spcAft>
                <a:spcPts val="0"/>
              </a:spcAft>
              <a:buNone/>
            </a:pPr>
            <a:endParaRPr sz="2200">
              <a:solidFill>
                <a:schemeClr val="lt1"/>
              </a:solidFill>
            </a:endParaRPr>
          </a:p>
          <a:p>
            <a:pPr marL="457200" lvl="0" indent="-368300" algn="l" rtl="0">
              <a:lnSpc>
                <a:spcPct val="115000"/>
              </a:lnSpc>
              <a:spcBef>
                <a:spcPts val="1200"/>
              </a:spcBef>
              <a:spcAft>
                <a:spcPts val="0"/>
              </a:spcAft>
              <a:buClr>
                <a:schemeClr val="lt1"/>
              </a:buClr>
              <a:buSzPts val="2200"/>
              <a:buChar char="●"/>
            </a:pPr>
            <a:r>
              <a:rPr lang="en-US" sz="2200">
                <a:solidFill>
                  <a:schemeClr val="lt1"/>
                </a:solidFill>
              </a:rPr>
              <a:t>To what extent can tomato defects be identified and graded according to commercial standards using machine learning and image processing techniques?</a:t>
            </a:r>
            <a:endParaRPr sz="2200">
              <a:solidFill>
                <a:schemeClr val="lt1"/>
              </a:solidFill>
            </a:endParaRPr>
          </a:p>
          <a:p>
            <a:pPr marL="0" lvl="0" indent="0" algn="l" rtl="0">
              <a:spcBef>
                <a:spcPts val="1200"/>
              </a:spcBef>
              <a:spcAft>
                <a:spcPts val="0"/>
              </a:spcAft>
              <a:buNone/>
            </a:pPr>
            <a:endParaRPr sz="1500">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05" name="Google Shape;505;p4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06" name="Google Shape;506;p4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4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Comparison</a:t>
            </a:r>
            <a:endParaRPr sz="3400" b="1">
              <a:solidFill>
                <a:schemeClr val="lt1"/>
              </a:solidFill>
              <a:latin typeface="Montserrat"/>
              <a:ea typeface="Montserrat"/>
              <a:cs typeface="Montserrat"/>
              <a:sym typeface="Montserrat"/>
            </a:endParaRPr>
          </a:p>
        </p:txBody>
      </p:sp>
      <p:pic>
        <p:nvPicPr>
          <p:cNvPr id="508" name="Google Shape;508;p4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09" name="Google Shape;509;p4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10" name="Google Shape;510;p45"/>
          <p:cNvSpPr txBox="1"/>
          <p:nvPr/>
        </p:nvSpPr>
        <p:spPr>
          <a:xfrm>
            <a:off x="943800" y="1396300"/>
            <a:ext cx="10304400" cy="46107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1200"/>
              </a:spcBef>
              <a:spcAft>
                <a:spcPts val="0"/>
              </a:spcAft>
              <a:buClr>
                <a:schemeClr val="lt1"/>
              </a:buClr>
              <a:buSzPts val="2800"/>
              <a:buChar char="●"/>
            </a:pPr>
            <a:r>
              <a:rPr lang="en-US" sz="2100" b="1">
                <a:solidFill>
                  <a:schemeClr val="lt1"/>
                </a:solidFill>
              </a:rPr>
              <a:t>Manual Grading</a:t>
            </a:r>
            <a:r>
              <a:rPr lang="en-US" sz="2100">
                <a:solidFill>
                  <a:schemeClr val="lt1"/>
                </a:solidFill>
              </a:rPr>
              <a:t>:</a:t>
            </a:r>
            <a:endParaRPr sz="2100">
              <a:solidFill>
                <a:schemeClr val="lt1"/>
              </a:solidFill>
            </a:endParaRPr>
          </a:p>
          <a:p>
            <a:pPr marL="457200" lvl="0" indent="0" algn="l" rtl="0">
              <a:lnSpc>
                <a:spcPct val="115000"/>
              </a:lnSpc>
              <a:spcBef>
                <a:spcPts val="1200"/>
              </a:spcBef>
              <a:spcAft>
                <a:spcPts val="0"/>
              </a:spcAft>
              <a:buNone/>
            </a:pPr>
            <a:br>
              <a:rPr lang="en-US" sz="2100">
                <a:solidFill>
                  <a:schemeClr val="lt1"/>
                </a:solidFill>
              </a:rPr>
            </a:br>
            <a:r>
              <a:rPr lang="en-US" sz="2100">
                <a:solidFill>
                  <a:schemeClr val="lt1"/>
                </a:solidFill>
              </a:rPr>
              <a:t>Subjective, labor-intensive, prone to inconsistencies and errors, and unsuitable for large-scale operations.</a:t>
            </a:r>
            <a:endParaRPr sz="2100">
              <a:solidFill>
                <a:schemeClr val="lt1"/>
              </a:solidFill>
            </a:endParaRPr>
          </a:p>
          <a:p>
            <a:pPr marL="457200" lvl="0" indent="0" algn="l" rtl="0">
              <a:lnSpc>
                <a:spcPct val="115000"/>
              </a:lnSpc>
              <a:spcBef>
                <a:spcPts val="1200"/>
              </a:spcBef>
              <a:spcAft>
                <a:spcPts val="0"/>
              </a:spcAft>
              <a:buNone/>
            </a:pPr>
            <a:endParaRPr sz="2100">
              <a:solidFill>
                <a:schemeClr val="lt1"/>
              </a:solidFill>
            </a:endParaRPr>
          </a:p>
          <a:p>
            <a:pPr marL="457200" lvl="0" indent="-406400" algn="l" rtl="0">
              <a:lnSpc>
                <a:spcPct val="115000"/>
              </a:lnSpc>
              <a:spcBef>
                <a:spcPts val="1200"/>
              </a:spcBef>
              <a:spcAft>
                <a:spcPts val="0"/>
              </a:spcAft>
              <a:buClr>
                <a:schemeClr val="lt1"/>
              </a:buClr>
              <a:buSzPts val="2800"/>
              <a:buChar char="●"/>
            </a:pPr>
            <a:r>
              <a:rPr lang="en-US" sz="2100" b="1">
                <a:solidFill>
                  <a:schemeClr val="lt1"/>
                </a:solidFill>
              </a:rPr>
              <a:t>Automated Grading</a:t>
            </a:r>
            <a:r>
              <a:rPr lang="en-US" sz="2100">
                <a:solidFill>
                  <a:schemeClr val="lt1"/>
                </a:solidFill>
              </a:rPr>
              <a:t>:</a:t>
            </a:r>
            <a:endParaRPr sz="2100">
              <a:solidFill>
                <a:schemeClr val="lt1"/>
              </a:solidFill>
            </a:endParaRPr>
          </a:p>
          <a:p>
            <a:pPr marL="457200" lvl="0" indent="0" algn="l" rtl="0">
              <a:lnSpc>
                <a:spcPct val="115000"/>
              </a:lnSpc>
              <a:spcBef>
                <a:spcPts val="1200"/>
              </a:spcBef>
              <a:spcAft>
                <a:spcPts val="0"/>
              </a:spcAft>
              <a:buNone/>
            </a:pPr>
            <a:r>
              <a:rPr lang="en-US" sz="2100">
                <a:solidFill>
                  <a:schemeClr val="lt1"/>
                </a:solidFill>
              </a:rPr>
              <a:t>AI-driven, fast, objective, scalable, and robust in detecting subtle defects under varying conditions.</a:t>
            </a:r>
            <a:endParaRPr sz="2100">
              <a:solidFill>
                <a:schemeClr val="lt1"/>
              </a:solidFill>
            </a:endParaRPr>
          </a:p>
          <a:p>
            <a:pPr marL="457200" lvl="0" indent="0" algn="l" rtl="0">
              <a:lnSpc>
                <a:spcPct val="115000"/>
              </a:lnSpc>
              <a:spcBef>
                <a:spcPts val="1200"/>
              </a:spcBef>
              <a:spcAft>
                <a:spcPts val="0"/>
              </a:spcAft>
              <a:buNone/>
            </a:pPr>
            <a:endParaRPr sz="1800" b="1">
              <a:solidFill>
                <a:schemeClr val="lt1"/>
              </a:solidFill>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16" name="Google Shape;516;p4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17" name="Google Shape;517;p4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46"/>
          <p:cNvSpPr txBox="1"/>
          <p:nvPr/>
        </p:nvSpPr>
        <p:spPr>
          <a:xfrm>
            <a:off x="2627038" y="349700"/>
            <a:ext cx="6763800" cy="615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519" name="Google Shape;519;p4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20" name="Google Shape;520;p4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521" name="Google Shape;521;p46"/>
          <p:cNvSpPr txBox="1"/>
          <p:nvPr/>
        </p:nvSpPr>
        <p:spPr>
          <a:xfrm>
            <a:off x="1349650" y="1275250"/>
            <a:ext cx="9138900" cy="4730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300" b="1">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300" b="1">
                <a:solidFill>
                  <a:schemeClr val="lt1"/>
                </a:solidFill>
                <a:latin typeface="Montserrat"/>
                <a:ea typeface="Montserrat"/>
                <a:cs typeface="Montserrat"/>
                <a:sym typeface="Montserrat"/>
              </a:rPr>
              <a:t>Primary Objective:</a:t>
            </a:r>
            <a:endParaRPr sz="2300" b="1">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Develop an AI-driven system for tomato defect detection and quality grading.</a:t>
            </a:r>
            <a:endParaRPr sz="230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30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300" b="1">
                <a:solidFill>
                  <a:schemeClr val="lt1"/>
                </a:solidFill>
                <a:latin typeface="Montserrat"/>
                <a:ea typeface="Montserrat"/>
                <a:cs typeface="Montserrat"/>
                <a:sym typeface="Montserrat"/>
              </a:rPr>
              <a:t>Sub-Objectives:</a:t>
            </a:r>
            <a:endParaRPr sz="2300" b="1">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Detect common defects: Fresh, unripe, cracks, shriveled, rotten, etc.</a:t>
            </a:r>
            <a:endParaRPr sz="2300">
              <a:solidFill>
                <a:schemeClr val="lt1"/>
              </a:solidFill>
              <a:latin typeface="Montserrat"/>
              <a:ea typeface="Montserrat"/>
              <a:cs typeface="Montserrat"/>
              <a:sym typeface="Montserrat"/>
            </a:endParaRPr>
          </a:p>
          <a:p>
            <a:pPr marL="457200" lvl="0" indent="-374650" algn="l" rtl="0">
              <a:lnSpc>
                <a:spcPct val="150000"/>
              </a:lnSpc>
              <a:spcBef>
                <a:spcPts val="0"/>
              </a:spcBef>
              <a:spcAft>
                <a:spcPts val="0"/>
              </a:spcAft>
              <a:buClr>
                <a:schemeClr val="lt1"/>
              </a:buClr>
              <a:buSzPts val="2300"/>
              <a:buFont typeface="Montserrat"/>
              <a:buChar char="●"/>
            </a:pPr>
            <a:r>
              <a:rPr lang="en-US" sz="2300">
                <a:solidFill>
                  <a:schemeClr val="lt1"/>
                </a:solidFill>
                <a:latin typeface="Montserrat"/>
                <a:ea typeface="Montserrat"/>
                <a:cs typeface="Montserrat"/>
                <a:sym typeface="Montserrat"/>
              </a:rPr>
              <a:t>Classify tomatoes into grades: Grade A, B, C.</a:t>
            </a:r>
            <a:endParaRPr sz="230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300">
              <a:solidFill>
                <a:schemeClr val="lt1"/>
              </a:solidFill>
              <a:latin typeface="Montserrat"/>
              <a:ea typeface="Montserrat"/>
              <a:cs typeface="Montserrat"/>
              <a:sym typeface="Montserrat"/>
            </a:endParaRPr>
          </a:p>
          <a:p>
            <a:pPr marL="0" lvl="0" indent="0" algn="l" rtl="0">
              <a:spcBef>
                <a:spcPts val="0"/>
              </a:spcBef>
              <a:spcAft>
                <a:spcPts val="0"/>
              </a:spcAft>
              <a:buNone/>
            </a:pPr>
            <a:endParaRPr sz="25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27" name="Google Shape;527;p4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28" name="Google Shape;528;p4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47"/>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530" name="Google Shape;530;p4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531" name="Google Shape;531;p4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532" name="Google Shape;532;p47"/>
          <p:cNvPicPr preferRelativeResize="0"/>
          <p:nvPr/>
        </p:nvPicPr>
        <p:blipFill>
          <a:blip r:embed="rId4">
            <a:alphaModFix/>
          </a:blip>
          <a:stretch>
            <a:fillRect/>
          </a:stretch>
        </p:blipFill>
        <p:spPr>
          <a:xfrm>
            <a:off x="1743274" y="1116249"/>
            <a:ext cx="7930013" cy="504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txBox="1"/>
          <p:nvPr/>
        </p:nvSpPr>
        <p:spPr>
          <a:xfrm>
            <a:off x="3759863" y="252000"/>
            <a:ext cx="44916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400" b="1">
                <a:solidFill>
                  <a:schemeClr val="lt1"/>
                </a:solidFill>
                <a:latin typeface="Montserrat"/>
                <a:ea typeface="Montserrat"/>
                <a:cs typeface="Montserrat"/>
                <a:sym typeface="Montserrat"/>
              </a:rPr>
              <a:t>Completed Tasks</a:t>
            </a:r>
            <a:endParaRPr sz="2800">
              <a:solidFill>
                <a:schemeClr val="dk1"/>
              </a:solidFill>
              <a:latin typeface="Montserrat"/>
              <a:ea typeface="Montserrat"/>
              <a:cs typeface="Montserrat"/>
              <a:sym typeface="Montserrat"/>
            </a:endParaRPr>
          </a:p>
        </p:txBody>
      </p:sp>
      <p:sp>
        <p:nvSpPr>
          <p:cNvPr id="538" name="Google Shape;538;p4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9" name="Google Shape;539;p4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40" name="Google Shape;540;p4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541" name="Google Shape;541;p48"/>
          <p:cNvPicPr preferRelativeResize="0"/>
          <p:nvPr/>
        </p:nvPicPr>
        <p:blipFill>
          <a:blip r:embed="rId3">
            <a:alphaModFix/>
          </a:blip>
          <a:stretch>
            <a:fillRect/>
          </a:stretch>
        </p:blipFill>
        <p:spPr>
          <a:xfrm>
            <a:off x="5154475" y="-273687"/>
            <a:ext cx="7753825" cy="7753825"/>
          </a:xfrm>
          <a:prstGeom prst="rect">
            <a:avLst/>
          </a:prstGeom>
          <a:noFill/>
          <a:ln>
            <a:noFill/>
          </a:ln>
        </p:spPr>
      </p:pic>
      <p:sp>
        <p:nvSpPr>
          <p:cNvPr id="542" name="Google Shape;542;p48"/>
          <p:cNvSpPr txBox="1"/>
          <p:nvPr/>
        </p:nvSpPr>
        <p:spPr>
          <a:xfrm>
            <a:off x="596525" y="1327725"/>
            <a:ext cx="9957900" cy="455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Researched existing defect detection and quality grading methods.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Selected EfficientNet for defect detection and MobileNetV2 for grading.</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Prepared and labeled datasets for both tasks. </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Trained and validated defect detection and grading models.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Font typeface="Montserrat"/>
              <a:buChar char="●"/>
            </a:pPr>
            <a:r>
              <a:rPr lang="en-US" sz="2400">
                <a:solidFill>
                  <a:schemeClr val="lt1"/>
                </a:solidFill>
                <a:latin typeface="Montserrat"/>
                <a:ea typeface="Montserrat"/>
                <a:cs typeface="Montserrat"/>
                <a:sym typeface="Montserrat"/>
              </a:rPr>
              <a:t>Generated predictions for defects and grades on test images.</a:t>
            </a:r>
            <a:endParaRPr sz="2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4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9"/>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548" name="Google Shape;548;p4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9" name="Google Shape;549;p4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50" name="Google Shape;550;p4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51" name="Google Shape;551;p49"/>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52" name="Google Shape;552;p49"/>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Import L</a:t>
            </a:r>
            <a:r>
              <a:rPr lang="en-US" sz="1600">
                <a:solidFill>
                  <a:schemeClr val="lt1"/>
                </a:solidFill>
                <a:latin typeface="Montserrat"/>
                <a:ea typeface="Montserrat"/>
                <a:cs typeface="Montserrat"/>
                <a:sym typeface="Montserrat"/>
              </a:rPr>
              <a:t>ibraries</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553" name="Google Shape;553;p49"/>
          <p:cNvPicPr preferRelativeResize="0"/>
          <p:nvPr/>
        </p:nvPicPr>
        <p:blipFill>
          <a:blip r:embed="rId3">
            <a:alphaModFix/>
          </a:blip>
          <a:stretch>
            <a:fillRect/>
          </a:stretch>
        </p:blipFill>
        <p:spPr>
          <a:xfrm>
            <a:off x="1581150" y="1609187"/>
            <a:ext cx="8549284" cy="40407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0"/>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559" name="Google Shape;559;p5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0" name="Google Shape;560;p5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1" name="Google Shape;561;p5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62" name="Google Shape;562;p50"/>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63" name="Google Shape;563;p50"/>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564" name="Google Shape;564;p50"/>
          <p:cNvPicPr preferRelativeResize="0"/>
          <p:nvPr/>
        </p:nvPicPr>
        <p:blipFill>
          <a:blip r:embed="rId3">
            <a:alphaModFix/>
          </a:blip>
          <a:stretch>
            <a:fillRect/>
          </a:stretch>
        </p:blipFill>
        <p:spPr>
          <a:xfrm>
            <a:off x="1521925" y="1215500"/>
            <a:ext cx="8699550" cy="45057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570" name="Google Shape;570;p5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1" name="Google Shape;571;p5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2" name="Google Shape;572;p5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73" name="Google Shape;573;p51"/>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74" name="Google Shape;574;p51"/>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Starting training of dataset </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575" name="Google Shape;575;p51"/>
          <p:cNvPicPr preferRelativeResize="0"/>
          <p:nvPr/>
        </p:nvPicPr>
        <p:blipFill>
          <a:blip r:embed="rId3">
            <a:alphaModFix/>
          </a:blip>
          <a:stretch>
            <a:fillRect/>
          </a:stretch>
        </p:blipFill>
        <p:spPr>
          <a:xfrm>
            <a:off x="1667738" y="1586775"/>
            <a:ext cx="8549284" cy="4040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40"/>
        <p:cNvGrpSpPr/>
        <p:nvPr/>
      </p:nvGrpSpPr>
      <p:grpSpPr>
        <a:xfrm>
          <a:off x="0" y="0"/>
          <a:ext cx="0" cy="0"/>
          <a:chOff x="0" y="0"/>
          <a:chExt cx="0" cy="0"/>
        </a:xfrm>
      </p:grpSpPr>
      <p:sp>
        <p:nvSpPr>
          <p:cNvPr id="141" name="Google Shape;141;p16"/>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42" name="Google Shape;142;p16"/>
          <p:cNvPicPr preferRelativeResize="0"/>
          <p:nvPr/>
        </p:nvPicPr>
        <p:blipFill rotWithShape="1">
          <a:blip r:embed="rId3">
            <a:alphaModFix/>
          </a:blip>
          <a:srcRect l="10348" r="10356"/>
          <a:stretch/>
        </p:blipFill>
        <p:spPr>
          <a:xfrm>
            <a:off x="8209600" y="980114"/>
            <a:ext cx="2125626" cy="2125626"/>
          </a:xfrm>
          <a:custGeom>
            <a:avLst/>
            <a:gdLst/>
            <a:ahLst/>
            <a:cxnLst/>
            <a:rect l="l" t="t" r="r" b="b"/>
            <a:pathLst>
              <a:path w="2436248" h="2436247" extrusionOk="0">
                <a:moveTo>
                  <a:pt x="1218124" y="0"/>
                </a:moveTo>
                <a:cubicBezTo>
                  <a:pt x="1890875" y="0"/>
                  <a:pt x="2436248" y="545373"/>
                  <a:pt x="2436248" y="1218124"/>
                </a:cubicBezTo>
                <a:cubicBezTo>
                  <a:pt x="2436248" y="1848828"/>
                  <a:pt x="1956917" y="2367579"/>
                  <a:pt x="1342670" y="2429959"/>
                </a:cubicBezTo>
                <a:lnTo>
                  <a:pt x="1218144" y="2436247"/>
                </a:lnTo>
                <a:lnTo>
                  <a:pt x="1218104" y="2436247"/>
                </a:lnTo>
                <a:lnTo>
                  <a:pt x="1093578" y="2429959"/>
                </a:lnTo>
                <a:cubicBezTo>
                  <a:pt x="479332" y="2367579"/>
                  <a:pt x="0" y="1848828"/>
                  <a:pt x="0" y="1218124"/>
                </a:cubicBezTo>
                <a:cubicBezTo>
                  <a:pt x="0" y="545373"/>
                  <a:pt x="545373" y="0"/>
                  <a:pt x="1218124" y="0"/>
                </a:cubicBezTo>
                <a:close/>
              </a:path>
            </a:pathLst>
          </a:custGeom>
          <a:noFill/>
          <a:ln>
            <a:noFill/>
          </a:ln>
        </p:spPr>
      </p:pic>
      <p:pic>
        <p:nvPicPr>
          <p:cNvPr id="143" name="Google Shape;143;p16"/>
          <p:cNvPicPr preferRelativeResize="0"/>
          <p:nvPr/>
        </p:nvPicPr>
        <p:blipFill rotWithShape="1">
          <a:blip r:embed="rId4">
            <a:alphaModFix/>
          </a:blip>
          <a:srcRect/>
          <a:stretch/>
        </p:blipFill>
        <p:spPr>
          <a:xfrm>
            <a:off x="10274584" y="6858000"/>
            <a:ext cx="2564834" cy="345222"/>
          </a:xfrm>
          <a:custGeom>
            <a:avLst/>
            <a:gdLst/>
            <a:ahLst/>
            <a:cxnLst/>
            <a:rect l="l" t="t" r="r" b="b"/>
            <a:pathLst>
              <a:path w="2564834" h="345222" extrusionOk="0">
                <a:moveTo>
                  <a:pt x="0" y="0"/>
                </a:moveTo>
                <a:lnTo>
                  <a:pt x="2564834" y="0"/>
                </a:lnTo>
                <a:lnTo>
                  <a:pt x="2506969" y="35154"/>
                </a:lnTo>
                <a:cubicBezTo>
                  <a:pt x="2142955" y="232899"/>
                  <a:pt x="1725803" y="345222"/>
                  <a:pt x="1282417" y="345222"/>
                </a:cubicBezTo>
                <a:cubicBezTo>
                  <a:pt x="839031" y="345222"/>
                  <a:pt x="421879" y="232899"/>
                  <a:pt x="57865" y="35154"/>
                </a:cubicBezTo>
                <a:lnTo>
                  <a:pt x="0" y="0"/>
                </a:lnTo>
                <a:close/>
              </a:path>
            </a:pathLst>
          </a:custGeom>
          <a:noFill/>
          <a:ln>
            <a:noFill/>
          </a:ln>
        </p:spPr>
      </p:pic>
      <p:sp>
        <p:nvSpPr>
          <p:cNvPr id="144" name="Google Shape;144;p16"/>
          <p:cNvSpPr/>
          <p:nvPr/>
        </p:nvSpPr>
        <p:spPr>
          <a:xfrm>
            <a:off x="1389" y="1396"/>
            <a:ext cx="895350" cy="895350"/>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45" name="Google Shape;145;p1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46" name="Google Shape;146;p16"/>
          <p:cNvGrpSpPr/>
          <p:nvPr/>
        </p:nvGrpSpPr>
        <p:grpSpPr>
          <a:xfrm>
            <a:off x="896748" y="896750"/>
            <a:ext cx="6986103" cy="1874000"/>
            <a:chOff x="926448" y="2484408"/>
            <a:chExt cx="6986103" cy="1874000"/>
          </a:xfrm>
        </p:grpSpPr>
        <p:sp>
          <p:nvSpPr>
            <p:cNvPr id="147" name="Google Shape;147;p16"/>
            <p:cNvSpPr txBox="1"/>
            <p:nvPr/>
          </p:nvSpPr>
          <p:spPr>
            <a:xfrm>
              <a:off x="926451" y="3989108"/>
              <a:ext cx="69861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Inconsistent Ripeness Detection in Tomato Harvesting</a:t>
              </a:r>
              <a:endParaRPr/>
            </a:p>
          </p:txBody>
        </p:sp>
        <p:sp>
          <p:nvSpPr>
            <p:cNvPr id="148" name="Google Shape;148;p16"/>
            <p:cNvSpPr txBox="1"/>
            <p:nvPr/>
          </p:nvSpPr>
          <p:spPr>
            <a:xfrm>
              <a:off x="926448" y="2484408"/>
              <a:ext cx="53163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Montserrat"/>
                  <a:ea typeface="Montserrat"/>
                  <a:cs typeface="Montserrat"/>
                  <a:sym typeface="Montserrat"/>
                </a:rPr>
                <a:t>Research Problem.</a:t>
              </a:r>
              <a:endParaRPr sz="3200" b="1">
                <a:solidFill>
                  <a:schemeClr val="lt1"/>
                </a:solidFill>
                <a:latin typeface="Montserrat"/>
                <a:ea typeface="Montserrat"/>
                <a:cs typeface="Montserrat"/>
                <a:sym typeface="Montserrat"/>
              </a:endParaRPr>
            </a:p>
          </p:txBody>
        </p:sp>
      </p:grpSp>
      <p:sp>
        <p:nvSpPr>
          <p:cNvPr id="149" name="Google Shape;149;p16"/>
          <p:cNvSpPr txBox="1"/>
          <p:nvPr/>
        </p:nvSpPr>
        <p:spPr>
          <a:xfrm>
            <a:off x="896750" y="3105750"/>
            <a:ext cx="6534600" cy="6465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Manual and Inaccurate Tomato Quality Grading</a:t>
            </a:r>
            <a:endParaRPr>
              <a:solidFill>
                <a:schemeClr val="dk1"/>
              </a:solidFill>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0" name="Google Shape;150;p16"/>
          <p:cNvSpPr txBox="1"/>
          <p:nvPr/>
        </p:nvSpPr>
        <p:spPr>
          <a:xfrm>
            <a:off x="896750" y="3810050"/>
            <a:ext cx="6534600" cy="9234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Delayed and Inefficient Disease Identification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151" name="Google Shape;151;p16"/>
          <p:cNvSpPr txBox="1"/>
          <p:nvPr/>
        </p:nvSpPr>
        <p:spPr>
          <a:xfrm>
            <a:off x="896750" y="4514350"/>
            <a:ext cx="62928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Limited Access to Data-Driven Insights</a:t>
            </a:r>
            <a:endParaRPr/>
          </a:p>
        </p:txBody>
      </p:sp>
      <p:sp>
        <p:nvSpPr>
          <p:cNvPr id="152" name="Google Shape;152;p16"/>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53" name="Google Shape;153;p16"/>
          <p:cNvPicPr preferRelativeResize="0"/>
          <p:nvPr/>
        </p:nvPicPr>
        <p:blipFill rotWithShape="1">
          <a:blip r:embed="rId5">
            <a:alphaModFix/>
          </a:blip>
          <a:srcRect t="534" b="534"/>
          <a:stretch/>
        </p:blipFill>
        <p:spPr>
          <a:xfrm>
            <a:off x="9246101" y="3105750"/>
            <a:ext cx="2945892" cy="3762376"/>
          </a:xfrm>
          <a:custGeom>
            <a:avLst/>
            <a:gdLst/>
            <a:ahLst/>
            <a:cxnLst/>
            <a:rect l="l" t="t" r="r" b="b"/>
            <a:pathLst>
              <a:path w="3813452" h="4792836" extrusionOk="0">
                <a:moveTo>
                  <a:pt x="2569029" y="0"/>
                </a:moveTo>
                <a:cubicBezTo>
                  <a:pt x="3012415" y="0"/>
                  <a:pt x="3429567" y="112324"/>
                  <a:pt x="3793581" y="310068"/>
                </a:cubicBezTo>
                <a:lnTo>
                  <a:pt x="3813452" y="322140"/>
                </a:lnTo>
                <a:lnTo>
                  <a:pt x="3813452" y="4792836"/>
                </a:lnTo>
                <a:lnTo>
                  <a:pt x="1286612" y="4792836"/>
                </a:lnTo>
                <a:lnTo>
                  <a:pt x="1132660" y="4699308"/>
                </a:lnTo>
                <a:cubicBezTo>
                  <a:pt x="449294" y="4237636"/>
                  <a:pt x="0" y="3455802"/>
                  <a:pt x="0" y="2569029"/>
                </a:cubicBezTo>
                <a:cubicBezTo>
                  <a:pt x="0" y="1150193"/>
                  <a:pt x="1150193" y="0"/>
                  <a:pt x="2569029" y="0"/>
                </a:cubicBezTo>
                <a:close/>
              </a:path>
            </a:pathLst>
          </a:custGeom>
          <a:noFill/>
          <a:ln>
            <a:noFill/>
          </a:ln>
        </p:spPr>
      </p:pic>
      <p:sp>
        <p:nvSpPr>
          <p:cNvPr id="154" name="Google Shape;154;p16"/>
          <p:cNvSpPr txBox="1"/>
          <p:nvPr/>
        </p:nvSpPr>
        <p:spPr>
          <a:xfrm>
            <a:off x="7757075" y="6211500"/>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55" name="Google Shape;155;p16" descr="A black background with blue text&#10;&#10;Description automatically generated"/>
          <p:cNvPicPr preferRelativeResize="0"/>
          <p:nvPr/>
        </p:nvPicPr>
        <p:blipFill rotWithShape="1">
          <a:blip r:embed="rId6">
            <a:alphaModFix/>
          </a:blip>
          <a:srcRect/>
          <a:stretch/>
        </p:blipFill>
        <p:spPr>
          <a:xfrm>
            <a:off x="0" y="6315889"/>
            <a:ext cx="2937753" cy="542111"/>
          </a:xfrm>
          <a:prstGeom prst="rect">
            <a:avLst/>
          </a:prstGeom>
          <a:solidFill>
            <a:schemeClr val="lt1"/>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2"/>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581" name="Google Shape;581;p5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2" name="Google Shape;582;p5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83" name="Google Shape;583;p5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84" name="Google Shape;584;p52"/>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85" name="Google Shape;585;p52"/>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Starting training of dataset </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586" name="Google Shape;586;p52"/>
          <p:cNvPicPr preferRelativeResize="0"/>
          <p:nvPr/>
        </p:nvPicPr>
        <p:blipFill>
          <a:blip r:embed="rId3">
            <a:alphaModFix/>
          </a:blip>
          <a:stretch>
            <a:fillRect/>
          </a:stretch>
        </p:blipFill>
        <p:spPr>
          <a:xfrm>
            <a:off x="1519700" y="1586787"/>
            <a:ext cx="8521099" cy="4040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3"/>
          <p:cNvSpPr txBox="1"/>
          <p:nvPr/>
        </p:nvSpPr>
        <p:spPr>
          <a:xfrm>
            <a:off x="2264250" y="349700"/>
            <a:ext cx="7663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Evidences for the completion</a:t>
            </a:r>
            <a:endParaRPr sz="2800">
              <a:solidFill>
                <a:schemeClr val="dk1"/>
              </a:solidFill>
              <a:latin typeface="Montserrat"/>
              <a:ea typeface="Montserrat"/>
              <a:cs typeface="Montserrat"/>
              <a:sym typeface="Montserrat"/>
            </a:endParaRPr>
          </a:p>
        </p:txBody>
      </p:sp>
      <p:sp>
        <p:nvSpPr>
          <p:cNvPr id="592" name="Google Shape;592;p5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5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94" name="Google Shape;594;p5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595" name="Google Shape;595;p53"/>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596" name="Google Shape;596;p53"/>
          <p:cNvSpPr txBox="1"/>
          <p:nvPr/>
        </p:nvSpPr>
        <p:spPr>
          <a:xfrm>
            <a:off x="380050" y="5998825"/>
            <a:ext cx="37377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Starting training of dataset </a:t>
            </a:r>
            <a:r>
              <a:rPr lang="en-US" sz="2400">
                <a:solidFill>
                  <a:schemeClr val="lt1"/>
                </a:solidFill>
                <a:latin typeface="Montserrat"/>
                <a:ea typeface="Montserrat"/>
                <a:cs typeface="Montserrat"/>
                <a:sym typeface="Montserrat"/>
              </a:rPr>
              <a:t> </a:t>
            </a:r>
            <a:endParaRPr sz="2800">
              <a:solidFill>
                <a:schemeClr val="lt1"/>
              </a:solidFill>
              <a:latin typeface="Montserrat"/>
              <a:ea typeface="Montserrat"/>
              <a:cs typeface="Montserrat"/>
              <a:sym typeface="Montserrat"/>
            </a:endParaRPr>
          </a:p>
        </p:txBody>
      </p:sp>
      <p:pic>
        <p:nvPicPr>
          <p:cNvPr id="597" name="Google Shape;597;p53"/>
          <p:cNvPicPr preferRelativeResize="0"/>
          <p:nvPr/>
        </p:nvPicPr>
        <p:blipFill>
          <a:blip r:embed="rId3">
            <a:alphaModFix/>
          </a:blip>
          <a:stretch>
            <a:fillRect/>
          </a:stretch>
        </p:blipFill>
        <p:spPr>
          <a:xfrm>
            <a:off x="1596525" y="1675175"/>
            <a:ext cx="8410089" cy="4040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4"/>
          <p:cNvSpPr txBox="1"/>
          <p:nvPr/>
        </p:nvSpPr>
        <p:spPr>
          <a:xfrm>
            <a:off x="3868050" y="349700"/>
            <a:ext cx="44559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2800">
              <a:solidFill>
                <a:schemeClr val="dk1"/>
              </a:solidFill>
              <a:latin typeface="Montserrat"/>
              <a:ea typeface="Montserrat"/>
              <a:cs typeface="Montserrat"/>
              <a:sym typeface="Montserrat"/>
            </a:endParaRPr>
          </a:p>
        </p:txBody>
      </p:sp>
      <p:sp>
        <p:nvSpPr>
          <p:cNvPr id="603" name="Google Shape;603;p5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5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5" name="Google Shape;605;p5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06" name="Google Shape;606;p54"/>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07" name="Google Shape;607;p54"/>
          <p:cNvPicPr preferRelativeResize="0"/>
          <p:nvPr/>
        </p:nvPicPr>
        <p:blipFill>
          <a:blip r:embed="rId3">
            <a:alphaModFix/>
          </a:blip>
          <a:stretch>
            <a:fillRect/>
          </a:stretch>
        </p:blipFill>
        <p:spPr>
          <a:xfrm>
            <a:off x="4371650" y="1737425"/>
            <a:ext cx="6600899" cy="4040750"/>
          </a:xfrm>
          <a:prstGeom prst="rect">
            <a:avLst/>
          </a:prstGeom>
          <a:noFill/>
          <a:ln>
            <a:noFill/>
          </a:ln>
        </p:spPr>
      </p:pic>
      <p:sp>
        <p:nvSpPr>
          <p:cNvPr id="608" name="Google Shape;608;p54"/>
          <p:cNvSpPr txBox="1"/>
          <p:nvPr/>
        </p:nvSpPr>
        <p:spPr>
          <a:xfrm>
            <a:off x="351175" y="1929900"/>
            <a:ext cx="4032900" cy="40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lt1"/>
                </a:solidFill>
                <a:latin typeface="Montserrat"/>
                <a:ea typeface="Montserrat"/>
                <a:cs typeface="Montserrat"/>
                <a:sym typeface="Montserrat"/>
              </a:rPr>
              <a:t>Defect Detection:</a:t>
            </a: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Model used: EfficientNet.</a:t>
            </a:r>
            <a:endParaRPr sz="21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Results: Initial accuracy, improvements from fine-tuning.</a:t>
            </a:r>
            <a:endParaRPr sz="2100">
              <a:solidFill>
                <a:schemeClr val="lt1"/>
              </a:solidFill>
              <a:latin typeface="Montserrat"/>
              <a:ea typeface="Montserrat"/>
              <a:cs typeface="Montserrat"/>
              <a:sym typeface="Montserrat"/>
            </a:endParaRPr>
          </a:p>
          <a:p>
            <a:pPr marL="0" lvl="0" indent="0" algn="l" rtl="0">
              <a:spcBef>
                <a:spcPts val="0"/>
              </a:spcBef>
              <a:spcAft>
                <a:spcPts val="0"/>
              </a:spcAft>
              <a:buNone/>
            </a:pPr>
            <a:endParaRPr sz="2800">
              <a:solidFill>
                <a:schemeClr val="lt1"/>
              </a:solidFill>
              <a:latin typeface="Montserrat"/>
              <a:ea typeface="Montserrat"/>
              <a:cs typeface="Montserrat"/>
              <a:sym typeface="Montserrat"/>
            </a:endParaRPr>
          </a:p>
        </p:txBody>
      </p:sp>
      <p:sp>
        <p:nvSpPr>
          <p:cNvPr id="609" name="Google Shape;609;p54"/>
          <p:cNvSpPr txBox="1"/>
          <p:nvPr/>
        </p:nvSpPr>
        <p:spPr>
          <a:xfrm>
            <a:off x="451225" y="6190675"/>
            <a:ext cx="383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rPr>
              <a:t>Data Prediction</a:t>
            </a:r>
            <a:endParaRPr sz="1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5"/>
          <p:cNvSpPr txBox="1"/>
          <p:nvPr/>
        </p:nvSpPr>
        <p:spPr>
          <a:xfrm>
            <a:off x="4436400" y="349700"/>
            <a:ext cx="33192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b="1">
                <a:solidFill>
                  <a:schemeClr val="lt1"/>
                </a:solidFill>
                <a:latin typeface="Montserrat"/>
                <a:ea typeface="Montserrat"/>
                <a:cs typeface="Montserrat"/>
                <a:sym typeface="Montserrat"/>
              </a:rPr>
              <a:t> Tasks TO Do</a:t>
            </a:r>
            <a:endParaRPr sz="2800">
              <a:solidFill>
                <a:schemeClr val="dk1"/>
              </a:solidFill>
              <a:latin typeface="Montserrat"/>
              <a:ea typeface="Montserrat"/>
              <a:cs typeface="Montserrat"/>
              <a:sym typeface="Montserrat"/>
            </a:endParaRPr>
          </a:p>
        </p:txBody>
      </p:sp>
      <p:sp>
        <p:nvSpPr>
          <p:cNvPr id="615" name="Google Shape;615;p5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6" name="Google Shape;616;p5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17" name="Google Shape;617;p5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18" name="Google Shape;618;p55"/>
          <p:cNvSpPr txBox="1"/>
          <p:nvPr/>
        </p:nvSpPr>
        <p:spPr>
          <a:xfrm>
            <a:off x="351175" y="5561050"/>
            <a:ext cx="33192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619" name="Google Shape;619;p55"/>
          <p:cNvPicPr preferRelativeResize="0"/>
          <p:nvPr/>
        </p:nvPicPr>
        <p:blipFill>
          <a:blip r:embed="rId3">
            <a:alphaModFix/>
          </a:blip>
          <a:stretch>
            <a:fillRect/>
          </a:stretch>
        </p:blipFill>
        <p:spPr>
          <a:xfrm>
            <a:off x="1608275" y="1448225"/>
            <a:ext cx="8478326" cy="4443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5" name="Google Shape;625;p5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26" name="Google Shape;626;p5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7" name="Google Shape;627;p56"/>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628" name="Google Shape;628;p5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29" name="Google Shape;629;p5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630" name="Google Shape;630;p56"/>
          <p:cNvPicPr preferRelativeResize="0"/>
          <p:nvPr/>
        </p:nvPicPr>
        <p:blipFill>
          <a:blip r:embed="rId4">
            <a:alphaModFix/>
          </a:blip>
          <a:stretch>
            <a:fillRect/>
          </a:stretch>
        </p:blipFill>
        <p:spPr>
          <a:xfrm>
            <a:off x="1743275" y="3015175"/>
            <a:ext cx="1339102" cy="1469701"/>
          </a:xfrm>
          <a:prstGeom prst="rect">
            <a:avLst/>
          </a:prstGeom>
          <a:noFill/>
          <a:ln>
            <a:noFill/>
          </a:ln>
        </p:spPr>
      </p:pic>
      <p:pic>
        <p:nvPicPr>
          <p:cNvPr id="631" name="Google Shape;631;p56"/>
          <p:cNvPicPr preferRelativeResize="0"/>
          <p:nvPr/>
        </p:nvPicPr>
        <p:blipFill>
          <a:blip r:embed="rId5">
            <a:alphaModFix/>
          </a:blip>
          <a:stretch>
            <a:fillRect/>
          </a:stretch>
        </p:blipFill>
        <p:spPr>
          <a:xfrm>
            <a:off x="3553551" y="2772645"/>
            <a:ext cx="1960201" cy="1553675"/>
          </a:xfrm>
          <a:prstGeom prst="rect">
            <a:avLst/>
          </a:prstGeom>
          <a:noFill/>
          <a:ln>
            <a:noFill/>
          </a:ln>
        </p:spPr>
      </p:pic>
      <p:pic>
        <p:nvPicPr>
          <p:cNvPr id="632" name="Google Shape;632;p56"/>
          <p:cNvPicPr preferRelativeResize="0"/>
          <p:nvPr/>
        </p:nvPicPr>
        <p:blipFill>
          <a:blip r:embed="rId6">
            <a:alphaModFix/>
          </a:blip>
          <a:stretch>
            <a:fillRect/>
          </a:stretch>
        </p:blipFill>
        <p:spPr>
          <a:xfrm>
            <a:off x="5632675" y="2772650"/>
            <a:ext cx="2068749" cy="1363251"/>
          </a:xfrm>
          <a:prstGeom prst="rect">
            <a:avLst/>
          </a:prstGeom>
          <a:noFill/>
          <a:ln>
            <a:noFill/>
          </a:ln>
        </p:spPr>
      </p:pic>
      <p:pic>
        <p:nvPicPr>
          <p:cNvPr id="633" name="Google Shape;633;p56"/>
          <p:cNvPicPr preferRelativeResize="0"/>
          <p:nvPr/>
        </p:nvPicPr>
        <p:blipFill>
          <a:blip r:embed="rId7">
            <a:alphaModFix/>
          </a:blip>
          <a:stretch>
            <a:fillRect/>
          </a:stretch>
        </p:blipFill>
        <p:spPr>
          <a:xfrm>
            <a:off x="7820350" y="2495238"/>
            <a:ext cx="2146475" cy="2108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39" name="Google Shape;639;p5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40" name="Google Shape;640;p5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1" name="Google Shape;641;p57"/>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642" name="Google Shape;642;p5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43" name="Google Shape;643;p5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644" name="Google Shape;644;p57"/>
          <p:cNvPicPr preferRelativeResize="0"/>
          <p:nvPr/>
        </p:nvPicPr>
        <p:blipFill>
          <a:blip r:embed="rId4">
            <a:alphaModFix/>
          </a:blip>
          <a:stretch>
            <a:fillRect/>
          </a:stretch>
        </p:blipFill>
        <p:spPr>
          <a:xfrm>
            <a:off x="2325300" y="1242962"/>
            <a:ext cx="7690611" cy="4669737"/>
          </a:xfrm>
          <a:prstGeom prst="rect">
            <a:avLst/>
          </a:prstGeom>
          <a:noFill/>
          <a:ln>
            <a:noFill/>
          </a:ln>
        </p:spPr>
      </p:pic>
      <p:sp>
        <p:nvSpPr>
          <p:cNvPr id="645" name="Google Shape;645;p57"/>
          <p:cNvSpPr txBox="1"/>
          <p:nvPr/>
        </p:nvSpPr>
        <p:spPr>
          <a:xfrm>
            <a:off x="5132125" y="1634900"/>
            <a:ext cx="1078500" cy="2133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646" name="Google Shape;646;p57"/>
          <p:cNvSpPr txBox="1"/>
          <p:nvPr/>
        </p:nvSpPr>
        <p:spPr>
          <a:xfrm>
            <a:off x="5085400" y="1510700"/>
            <a:ext cx="1511100" cy="4617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chemeClr val="dk1"/>
                </a:solidFill>
                <a:latin typeface="Montserrat"/>
                <a:ea typeface="Montserrat"/>
                <a:cs typeface="Montserrat"/>
                <a:sym typeface="Montserrat"/>
              </a:rPr>
              <a:t>Defect Detection and Quality Grading</a:t>
            </a:r>
            <a:endParaRPr sz="900" b="1">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52" name="Google Shape;652;p5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53" name="Google Shape;653;p5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4" name="Google Shape;654;p58"/>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655" name="Google Shape;655;p5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56" name="Google Shape;656;p5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pic>
        <p:nvPicPr>
          <p:cNvPr id="657" name="Google Shape;657;p58"/>
          <p:cNvPicPr preferRelativeResize="0"/>
          <p:nvPr/>
        </p:nvPicPr>
        <p:blipFill>
          <a:blip r:embed="rId4">
            <a:alphaModFix/>
          </a:blip>
          <a:stretch>
            <a:fillRect/>
          </a:stretch>
        </p:blipFill>
        <p:spPr>
          <a:xfrm>
            <a:off x="507575" y="1212526"/>
            <a:ext cx="10448124" cy="49117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63" name="Google Shape;663;p5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64" name="Google Shape;664;p5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59"/>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666" name="Google Shape;666;p5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67" name="Google Shape;667;p5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20665548</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H.M.R.K Herath</a:t>
            </a:r>
            <a:r>
              <a:rPr lang="en-US" sz="2000" b="1">
                <a:solidFill>
                  <a:schemeClr val="lt1"/>
                </a:solidFill>
                <a:latin typeface="Calibri"/>
                <a:ea typeface="Calibri"/>
                <a:cs typeface="Calibri"/>
                <a:sym typeface="Calibri"/>
              </a:rPr>
              <a:t>| 24-25J-377</a:t>
            </a:r>
            <a:endParaRPr/>
          </a:p>
        </p:txBody>
      </p:sp>
      <p:sp>
        <p:nvSpPr>
          <p:cNvPr id="668" name="Google Shape;668;p59"/>
          <p:cNvSpPr txBox="1"/>
          <p:nvPr/>
        </p:nvSpPr>
        <p:spPr>
          <a:xfrm>
            <a:off x="1460500" y="1651000"/>
            <a:ext cx="8943000" cy="407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sp>
        <p:nvSpPr>
          <p:cNvPr id="669" name="Google Shape;669;p59"/>
          <p:cNvSpPr txBox="1"/>
          <p:nvPr/>
        </p:nvSpPr>
        <p:spPr>
          <a:xfrm>
            <a:off x="817200" y="1333900"/>
            <a:ext cx="10557600" cy="47355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120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A microcontroller based machine vision approach for tomato grading and sorting using SVM classifier [</a:t>
            </a:r>
            <a:r>
              <a:rPr lang="en-US" sz="2100" u="sng">
                <a:solidFill>
                  <a:schemeClr val="hlink"/>
                </a:solidFill>
                <a:latin typeface="Georgia"/>
                <a:ea typeface="Georgia"/>
                <a:cs typeface="Georgia"/>
                <a:sym typeface="Georgia"/>
                <a:hlinkClick r:id="rId4"/>
              </a:rPr>
              <a:t>https://www.sciencedirect.com/science/article/abs/pii/S0141933119307057</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Fruit-Based Tomato Grading System Using Features Fusion and Support Vector Machine [</a:t>
            </a:r>
            <a:r>
              <a:rPr lang="en-US" sz="2100" u="sng">
                <a:solidFill>
                  <a:schemeClr val="hlink"/>
                </a:solidFill>
                <a:latin typeface="Georgia"/>
                <a:ea typeface="Georgia"/>
                <a:cs typeface="Georgia"/>
                <a:sym typeface="Georgia"/>
                <a:hlinkClick r:id="rId5"/>
              </a:rPr>
              <a:t>https://link.springer.com/chapter/10.1007/978-3-319-11310-4_35</a:t>
            </a:r>
            <a:r>
              <a:rPr lang="en-US" sz="2100">
                <a:solidFill>
                  <a:schemeClr val="lt1"/>
                </a:solidFill>
                <a:latin typeface="Georgia"/>
                <a:ea typeface="Georgia"/>
                <a:cs typeface="Georgia"/>
                <a:sym typeface="Georgia"/>
              </a:rPr>
              <a:t>]</a:t>
            </a:r>
            <a:endParaRPr sz="2100">
              <a:solidFill>
                <a:schemeClr val="lt1"/>
              </a:solidFill>
              <a:latin typeface="Georgia"/>
              <a:ea typeface="Georgia"/>
              <a:cs typeface="Georgia"/>
              <a:sym typeface="Georgia"/>
            </a:endParaRPr>
          </a:p>
          <a:p>
            <a:pPr marL="457200" lvl="0" indent="-361950" algn="l" rtl="0">
              <a:lnSpc>
                <a:spcPct val="115000"/>
              </a:lnSpc>
              <a:spcBef>
                <a:spcPts val="0"/>
              </a:spcBef>
              <a:spcAft>
                <a:spcPts val="0"/>
              </a:spcAft>
              <a:buClr>
                <a:schemeClr val="lt1"/>
              </a:buClr>
              <a:buSzPts val="2100"/>
              <a:buFont typeface="Georgia"/>
              <a:buChar char="●"/>
            </a:pPr>
            <a:r>
              <a:rPr lang="en-US" sz="2100">
                <a:solidFill>
                  <a:schemeClr val="lt1"/>
                </a:solidFill>
                <a:latin typeface="Georgia"/>
                <a:ea typeface="Georgia"/>
                <a:cs typeface="Georgia"/>
                <a:sym typeface="Georgia"/>
              </a:rPr>
              <a:t>Computer Vision Based Fruit Grading System for Quality Evaluation of Tomato in Agriculture industry [ https://www.sciencedirect.com/science/article/pii/S1877050916001861 ]</a:t>
            </a:r>
            <a:endParaRPr sz="2100">
              <a:solidFill>
                <a:schemeClr val="lt1"/>
              </a:solidFill>
              <a:latin typeface="Georgia"/>
              <a:ea typeface="Georgia"/>
              <a:cs typeface="Georgia"/>
              <a:sym typeface="Georgia"/>
            </a:endParaRPr>
          </a:p>
          <a:p>
            <a:pPr marL="457200" lvl="0" indent="-387350" algn="l" rtl="0">
              <a:lnSpc>
                <a:spcPct val="115000"/>
              </a:lnSpc>
              <a:spcBef>
                <a:spcPts val="0"/>
              </a:spcBef>
              <a:spcAft>
                <a:spcPts val="0"/>
              </a:spcAft>
              <a:buClr>
                <a:schemeClr val="lt1"/>
              </a:buClr>
              <a:buSzPts val="2500"/>
              <a:buFont typeface="Georgia"/>
              <a:buChar char="●"/>
            </a:pPr>
            <a:r>
              <a:rPr lang="en-US" sz="2500">
                <a:solidFill>
                  <a:schemeClr val="lt1"/>
                </a:solidFill>
                <a:latin typeface="Georgia"/>
                <a:ea typeface="Georgia"/>
                <a:cs typeface="Georgia"/>
                <a:sym typeface="Georgia"/>
              </a:rPr>
              <a:t>A cost effective tomato maturity grading system using image processing for farmers [ https://ieeexplore.ieee.org/abstract/document/7019591 ]</a:t>
            </a:r>
            <a:endParaRPr sz="2500">
              <a:solidFill>
                <a:schemeClr val="lt1"/>
              </a:solidFill>
              <a:latin typeface="Georgia"/>
              <a:ea typeface="Georgia"/>
              <a:cs typeface="Georgia"/>
              <a:sym typeface="Georgia"/>
            </a:endParaRPr>
          </a:p>
          <a:p>
            <a:pPr marL="0" lvl="0" indent="0" algn="l" rtl="0">
              <a:spcBef>
                <a:spcPts val="1200"/>
              </a:spcBef>
              <a:spcAft>
                <a:spcPts val="0"/>
              </a:spcAft>
              <a:buNone/>
            </a:pPr>
            <a:endParaRPr sz="2800">
              <a:solidFill>
                <a:schemeClr val="lt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p:nvPr/>
        </p:nvSpPr>
        <p:spPr>
          <a:xfrm>
            <a:off x="11709352" y="5191103"/>
            <a:ext cx="483626" cy="984632"/>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75" name="Google Shape;675;p60"/>
          <p:cNvSpPr/>
          <p:nvPr/>
        </p:nvSpPr>
        <p:spPr>
          <a:xfrm>
            <a:off x="958470" y="4744575"/>
            <a:ext cx="792623" cy="330189"/>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676" name="Google Shape;676;p60"/>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677" name="Google Shape;677;p60"/>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678" name="Google Shape;678;p60"/>
          <p:cNvGrpSpPr/>
          <p:nvPr/>
        </p:nvGrpSpPr>
        <p:grpSpPr>
          <a:xfrm>
            <a:off x="3040113" y="3003000"/>
            <a:ext cx="6256200" cy="1438700"/>
            <a:chOff x="5498314" y="3710353"/>
            <a:chExt cx="6256200" cy="1438700"/>
          </a:xfrm>
        </p:grpSpPr>
        <p:sp>
          <p:nvSpPr>
            <p:cNvPr id="679" name="Google Shape;679;p60"/>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None/>
              </a:pPr>
              <a:r>
                <a:rPr lang="en-US" sz="3000" b="1">
                  <a:solidFill>
                    <a:schemeClr val="lt1"/>
                  </a:solidFill>
                  <a:latin typeface="Calibri"/>
                  <a:ea typeface="Calibri"/>
                  <a:cs typeface="Calibri"/>
                  <a:sym typeface="Calibri"/>
                </a:rPr>
                <a:t>IT 20142728| Ranawaka. T.D</a:t>
              </a:r>
              <a:endParaRPr sz="3000" b="1">
                <a:solidFill>
                  <a:schemeClr val="lt1"/>
                </a:solidFill>
                <a:latin typeface="Montserrat"/>
                <a:ea typeface="Montserrat"/>
                <a:cs typeface="Montserrat"/>
                <a:sym typeface="Montserrat"/>
              </a:endParaRPr>
            </a:p>
          </p:txBody>
        </p:sp>
        <p:sp>
          <p:nvSpPr>
            <p:cNvPr id="680" name="Google Shape;680;p60"/>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681" name="Google Shape;681;p6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682" name="Google Shape;682;p60"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683" name="Google Shape;683;p60"/>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684" name="Google Shape;684;p60"/>
          <p:cNvPicPr preferRelativeResize="0"/>
          <p:nvPr/>
        </p:nvPicPr>
        <p:blipFill rotWithShape="1">
          <a:blip r:embed="rId5">
            <a:alphaModFix/>
          </a:blip>
          <a:srcRect l="30850" t="22785" r="37844" b="42180"/>
          <a:stretch/>
        </p:blipFill>
        <p:spPr>
          <a:xfrm>
            <a:off x="9274050" y="213525"/>
            <a:ext cx="2523000" cy="26925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90" name="Google Shape;690;p6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691" name="Google Shape;691;p6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92" name="Google Shape;692;p61"/>
          <p:cNvSpPr txBox="1"/>
          <p:nvPr/>
        </p:nvSpPr>
        <p:spPr>
          <a:xfrm>
            <a:off x="4043350" y="282275"/>
            <a:ext cx="392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693" name="Google Shape;693;p6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694" name="Google Shape;694;p6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695" name="Google Shape;695;p61"/>
          <p:cNvSpPr txBox="1"/>
          <p:nvPr/>
        </p:nvSpPr>
        <p:spPr>
          <a:xfrm>
            <a:off x="954050" y="1207750"/>
            <a:ext cx="9791400" cy="47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extensive research on tomato disease diagnosis, which mostly concentrates on human inspection and simple image processing techniques.</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Traditional methods rely on farmers' eye inspection, which is error-prone and frequently causes delayed disease response.</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While most current research focuses on specific illnesses, there are no complete solutions that combine automated, real-time disease detection and severity evaluation.</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800">
                <a:solidFill>
                  <a:schemeClr val="lt1"/>
                </a:solidFill>
                <a:latin typeface="Montserrat"/>
                <a:ea typeface="Montserrat"/>
                <a:cs typeface="Montserrat"/>
                <a:sym typeface="Montserrat"/>
              </a:rPr>
              <a:t>The suggested system addresses this gap by providing:</a:t>
            </a:r>
            <a:endParaRPr sz="1800">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Image processing done automatically to identify diseases early.</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Multiple tomato illnesses are identified in real time using machine learning algorithms.</a:t>
            </a: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The objectives of this approach are to decrease crop loss, enhance disease control, and give tomato growers a scalable tool.</a:t>
            </a:r>
            <a:endParaRPr sz="18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p:nvPr/>
        </p:nvSpPr>
        <p:spPr>
          <a:xfrm>
            <a:off x="1231525" y="4569850"/>
            <a:ext cx="7728300" cy="11004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1" name="Google Shape;161;p17"/>
          <p:cNvSpPr/>
          <p:nvPr/>
        </p:nvSpPr>
        <p:spPr>
          <a:xfrm>
            <a:off x="1231525" y="3193750"/>
            <a:ext cx="76800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2" name="Google Shape;162;p17"/>
          <p:cNvSpPr/>
          <p:nvPr/>
        </p:nvSpPr>
        <p:spPr>
          <a:xfrm>
            <a:off x="1231525" y="1828800"/>
            <a:ext cx="7728300" cy="1123200"/>
          </a:xfrm>
          <a:prstGeom prst="roundRect">
            <a:avLst>
              <a:gd name="adj" fmla="val 16667"/>
            </a:avLst>
          </a:prstGeom>
          <a:solidFill>
            <a:srgbClr val="4B8F36">
              <a:alpha val="4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63" name="Google Shape;163;p17"/>
          <p:cNvSpPr txBox="1">
            <a:spLocks noGrp="1"/>
          </p:cNvSpPr>
          <p:nvPr>
            <p:ph type="body" idx="1"/>
          </p:nvPr>
        </p:nvSpPr>
        <p:spPr>
          <a:xfrm>
            <a:off x="1416600" y="2212163"/>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Ripeness Detection and Harvest Prediction</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64" name="Google Shape;164;p17"/>
          <p:cNvSpPr/>
          <p:nvPr/>
        </p:nvSpPr>
        <p:spPr>
          <a:xfrm rot="4028130" flipH="1">
            <a:off x="7178111" y="4127269"/>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65" name="Google Shape;165;p1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6" name="Google Shape;166;p1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67" name="Google Shape;167;p17"/>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 name="Google Shape;168;p17"/>
          <p:cNvSpPr txBox="1"/>
          <p:nvPr/>
        </p:nvSpPr>
        <p:spPr>
          <a:xfrm>
            <a:off x="4861350" y="462700"/>
            <a:ext cx="3085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Objectives</a:t>
            </a:r>
            <a:endParaRPr sz="3400" b="1">
              <a:solidFill>
                <a:schemeClr val="lt1"/>
              </a:solidFill>
              <a:latin typeface="Montserrat"/>
              <a:ea typeface="Montserrat"/>
              <a:cs typeface="Montserrat"/>
              <a:sym typeface="Montserrat"/>
            </a:endParaRPr>
          </a:p>
        </p:txBody>
      </p:sp>
      <p:sp>
        <p:nvSpPr>
          <p:cNvPr id="169" name="Google Shape;169;p17"/>
          <p:cNvSpPr txBox="1"/>
          <p:nvPr/>
        </p:nvSpPr>
        <p:spPr>
          <a:xfrm>
            <a:off x="7757075" y="6176825"/>
            <a:ext cx="33564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alibri"/>
                <a:ea typeface="Calibri"/>
                <a:cs typeface="Calibri"/>
                <a:sym typeface="Calibri"/>
              </a:rPr>
              <a:t> Group ID 24-25J-337</a:t>
            </a:r>
            <a:endParaRPr sz="2800">
              <a:solidFill>
                <a:schemeClr val="lt1"/>
              </a:solidFill>
              <a:latin typeface="Calibri"/>
              <a:ea typeface="Calibri"/>
              <a:cs typeface="Calibri"/>
              <a:sym typeface="Calibri"/>
            </a:endParaRPr>
          </a:p>
        </p:txBody>
      </p:sp>
      <p:pic>
        <p:nvPicPr>
          <p:cNvPr id="170" name="Google Shape;170;p1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171" name="Google Shape;171;p17"/>
          <p:cNvSpPr txBox="1">
            <a:spLocks noGrp="1"/>
          </p:cNvSpPr>
          <p:nvPr>
            <p:ph type="body" idx="1"/>
          </p:nvPr>
        </p:nvSpPr>
        <p:spPr>
          <a:xfrm>
            <a:off x="1416600" y="3543975"/>
            <a:ext cx="79317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Defect Detection and Quality Grading</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
        <p:nvSpPr>
          <p:cNvPr id="172" name="Google Shape;172;p17"/>
          <p:cNvSpPr txBox="1">
            <a:spLocks noGrp="1"/>
          </p:cNvSpPr>
          <p:nvPr>
            <p:ph type="body" idx="1"/>
          </p:nvPr>
        </p:nvSpPr>
        <p:spPr>
          <a:xfrm>
            <a:off x="1416600" y="4975825"/>
            <a:ext cx="8219100" cy="542100"/>
          </a:xfrm>
          <a:prstGeom prst="rect">
            <a:avLst/>
          </a:prstGeom>
        </p:spPr>
        <p:txBody>
          <a:bodyPr spcFirstLastPara="1" wrap="square" lIns="91425" tIns="45700" rIns="91425" bIns="45700" anchor="t" anchorCtr="0">
            <a:normAutofit fontScale="25000" lnSpcReduction="20000"/>
          </a:bodyPr>
          <a:lstStyle/>
          <a:p>
            <a:pPr marL="457200" lvl="0" indent="-387350" algn="l" rtl="0">
              <a:spcBef>
                <a:spcPts val="1000"/>
              </a:spcBef>
              <a:spcAft>
                <a:spcPts val="0"/>
              </a:spcAft>
              <a:buClr>
                <a:schemeClr val="lt1"/>
              </a:buClr>
              <a:buSzPct val="100000"/>
              <a:buChar char="•"/>
            </a:pPr>
            <a:r>
              <a:rPr lang="en-US" sz="10000">
                <a:solidFill>
                  <a:schemeClr val="lt1"/>
                </a:solidFill>
              </a:rPr>
              <a:t>Disease Detection and Severity Analysis</a:t>
            </a:r>
            <a:endParaRPr sz="10000">
              <a:solidFill>
                <a:schemeClr val="lt1"/>
              </a:solidFill>
            </a:endParaRPr>
          </a:p>
          <a:p>
            <a:pPr marL="0" lvl="0" indent="0" algn="l" rtl="0">
              <a:spcBef>
                <a:spcPts val="1000"/>
              </a:spcBef>
              <a:spcAft>
                <a:spcPts val="0"/>
              </a:spcAft>
              <a:buNone/>
            </a:pPr>
            <a:endParaRPr>
              <a:solidFill>
                <a:schemeClr val="lt1"/>
              </a:solidFill>
            </a:endParaRPr>
          </a:p>
          <a:p>
            <a:pPr marL="0" lvl="0" indent="0" algn="l" rtl="0">
              <a:spcBef>
                <a:spcPts val="1000"/>
              </a:spcBef>
              <a:spcAft>
                <a:spcPts val="0"/>
              </a:spcAft>
              <a:buNone/>
            </a:pP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01" name="Google Shape;701;p6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02" name="Google Shape;702;p6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3" name="Google Shape;703;p62"/>
          <p:cNvSpPr txBox="1"/>
          <p:nvPr/>
        </p:nvSpPr>
        <p:spPr>
          <a:xfrm>
            <a:off x="402747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704" name="Google Shape;704;p6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05" name="Google Shape;705;p6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06" name="Google Shape;706;p62"/>
          <p:cNvSpPr txBox="1"/>
          <p:nvPr/>
        </p:nvSpPr>
        <p:spPr>
          <a:xfrm>
            <a:off x="861550" y="1247400"/>
            <a:ext cx="9804600" cy="449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How to find a optimum solution for identify diseases apart from each other accurately?</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the severity of identified disease ?</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To what extent may early-stage tomato illnesses be identified using machine learning and image processing?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pic>
        <p:nvPicPr>
          <p:cNvPr id="707" name="Google Shape;707;p62"/>
          <p:cNvPicPr preferRelativeResize="0"/>
          <p:nvPr/>
        </p:nvPicPr>
        <p:blipFill>
          <a:blip r:embed="rId4">
            <a:alphaModFix/>
          </a:blip>
          <a:stretch>
            <a:fillRect/>
          </a:stretch>
        </p:blipFill>
        <p:spPr>
          <a:xfrm>
            <a:off x="7940524" y="3417350"/>
            <a:ext cx="2458599" cy="27875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3" name="Google Shape;713;p6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14" name="Google Shape;714;p6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5" name="Google Shape;715;p63"/>
          <p:cNvSpPr txBox="1"/>
          <p:nvPr/>
        </p:nvSpPr>
        <p:spPr>
          <a:xfrm>
            <a:off x="2646088" y="349700"/>
            <a:ext cx="6744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Specific and Sub Objectives</a:t>
            </a:r>
            <a:endParaRPr sz="3400" b="1">
              <a:solidFill>
                <a:schemeClr val="lt1"/>
              </a:solidFill>
              <a:latin typeface="Montserrat"/>
              <a:ea typeface="Montserrat"/>
              <a:cs typeface="Montserrat"/>
              <a:sym typeface="Montserrat"/>
            </a:endParaRPr>
          </a:p>
        </p:txBody>
      </p:sp>
      <p:pic>
        <p:nvPicPr>
          <p:cNvPr id="716" name="Google Shape;716;p6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17" name="Google Shape;717;p6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18" name="Google Shape;718;p63"/>
          <p:cNvSpPr txBox="1"/>
          <p:nvPr/>
        </p:nvSpPr>
        <p:spPr>
          <a:xfrm>
            <a:off x="465125" y="1168100"/>
            <a:ext cx="10055700" cy="468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Improve Disease Detection and Management in Tomato Farming</a:t>
            </a:r>
            <a:endParaRPr sz="1800">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Create an automated system that can identify and categorize tomato illnesses early on using machine learning and image processing.</a:t>
            </a:r>
            <a:endParaRPr sz="18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Evaluate how well the system works to improve overall disease control for tomato growers and reduce crop loss.</a:t>
            </a: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24" name="Google Shape;724;p6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25" name="Google Shape;725;p6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6" name="Google Shape;726;p64"/>
          <p:cNvSpPr txBox="1"/>
          <p:nvPr/>
        </p:nvSpPr>
        <p:spPr>
          <a:xfrm>
            <a:off x="584745" y="1182175"/>
            <a:ext cx="37917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Montserrat"/>
                <a:ea typeface="Montserrat"/>
                <a:cs typeface="Montserrat"/>
                <a:sym typeface="Montserrat"/>
              </a:rPr>
              <a:t>Sub Objectives</a:t>
            </a:r>
            <a:endParaRPr sz="2500" b="1">
              <a:solidFill>
                <a:schemeClr val="lt1"/>
              </a:solidFill>
              <a:latin typeface="Montserrat"/>
              <a:ea typeface="Montserrat"/>
              <a:cs typeface="Montserrat"/>
              <a:sym typeface="Montserrat"/>
            </a:endParaRPr>
          </a:p>
        </p:txBody>
      </p:sp>
      <p:pic>
        <p:nvPicPr>
          <p:cNvPr id="727" name="Google Shape;727;p6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28" name="Google Shape;728;p6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29" name="Google Shape;729;p64"/>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Design and Development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Testing and Validation of the Disease Detection System</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Mobile Application Integration</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Real-Time Decision Support for Farmers</a:t>
            </a:r>
            <a:endParaRPr sz="1800">
              <a:solidFill>
                <a:schemeClr val="lt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35" name="Google Shape;735;p6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36" name="Google Shape;736;p6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65"/>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Overview</a:t>
            </a:r>
            <a:endParaRPr sz="3400" b="1">
              <a:solidFill>
                <a:schemeClr val="lt1"/>
              </a:solidFill>
              <a:latin typeface="Montserrat"/>
              <a:ea typeface="Montserrat"/>
              <a:cs typeface="Montserrat"/>
              <a:sym typeface="Montserrat"/>
            </a:endParaRPr>
          </a:p>
        </p:txBody>
      </p:sp>
      <p:pic>
        <p:nvPicPr>
          <p:cNvPr id="738" name="Google Shape;738;p6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39" name="Google Shape;739;p6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40" name="Google Shape;740;p65"/>
          <p:cNvSpPr/>
          <p:nvPr/>
        </p:nvSpPr>
        <p:spPr>
          <a:xfrm>
            <a:off x="1218325" y="1139600"/>
            <a:ext cx="8734500" cy="47166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41" name="Google Shape;741;p65"/>
          <p:cNvPicPr preferRelativeResize="0"/>
          <p:nvPr/>
        </p:nvPicPr>
        <p:blipFill>
          <a:blip r:embed="rId4">
            <a:alphaModFix/>
          </a:blip>
          <a:stretch>
            <a:fillRect/>
          </a:stretch>
        </p:blipFill>
        <p:spPr>
          <a:xfrm>
            <a:off x="1634150" y="3863187"/>
            <a:ext cx="1447524" cy="1447524"/>
          </a:xfrm>
          <a:prstGeom prst="rect">
            <a:avLst/>
          </a:prstGeom>
          <a:noFill/>
          <a:ln>
            <a:noFill/>
          </a:ln>
        </p:spPr>
      </p:pic>
      <p:sp>
        <p:nvSpPr>
          <p:cNvPr id="742" name="Google Shape;742;p65"/>
          <p:cNvSpPr/>
          <p:nvPr/>
        </p:nvSpPr>
        <p:spPr>
          <a:xfrm>
            <a:off x="3319325" y="1460600"/>
            <a:ext cx="6405600" cy="407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43" name="Google Shape;743;p65"/>
          <p:cNvPicPr preferRelativeResize="0"/>
          <p:nvPr/>
        </p:nvPicPr>
        <p:blipFill rotWithShape="1">
          <a:blip r:embed="rId5">
            <a:alphaModFix/>
          </a:blip>
          <a:srcRect l="27491" t="13903" r="26727" b="14205"/>
          <a:stretch/>
        </p:blipFill>
        <p:spPr>
          <a:xfrm>
            <a:off x="4889788" y="3922362"/>
            <a:ext cx="620900" cy="975000"/>
          </a:xfrm>
          <a:prstGeom prst="rect">
            <a:avLst/>
          </a:prstGeom>
          <a:noFill/>
          <a:ln>
            <a:noFill/>
          </a:ln>
        </p:spPr>
      </p:pic>
      <p:cxnSp>
        <p:nvCxnSpPr>
          <p:cNvPr id="744" name="Google Shape;744;p65"/>
          <p:cNvCxnSpPr/>
          <p:nvPr/>
        </p:nvCxnSpPr>
        <p:spPr>
          <a:xfrm>
            <a:off x="3008449" y="4492524"/>
            <a:ext cx="1095300" cy="0"/>
          </a:xfrm>
          <a:prstGeom prst="straightConnector1">
            <a:avLst/>
          </a:prstGeom>
          <a:noFill/>
          <a:ln w="9525" cap="flat" cmpd="sng">
            <a:solidFill>
              <a:schemeClr val="dk2"/>
            </a:solidFill>
            <a:prstDash val="solid"/>
            <a:round/>
            <a:headEnd type="none" w="med" len="med"/>
            <a:tailEnd type="triangle" w="med" len="med"/>
          </a:ln>
        </p:spPr>
      </p:cxnSp>
      <p:cxnSp>
        <p:nvCxnSpPr>
          <p:cNvPr id="745" name="Google Shape;745;p65"/>
          <p:cNvCxnSpPr/>
          <p:nvPr/>
        </p:nvCxnSpPr>
        <p:spPr>
          <a:xfrm rot="10800000">
            <a:off x="2982488" y="4730350"/>
            <a:ext cx="1147200" cy="0"/>
          </a:xfrm>
          <a:prstGeom prst="straightConnector1">
            <a:avLst/>
          </a:prstGeom>
          <a:noFill/>
          <a:ln w="9525" cap="flat" cmpd="sng">
            <a:solidFill>
              <a:schemeClr val="dk2"/>
            </a:solidFill>
            <a:prstDash val="solid"/>
            <a:round/>
            <a:headEnd type="none" w="med" len="med"/>
            <a:tailEnd type="triangle" w="med" len="med"/>
          </a:ln>
        </p:spPr>
      </p:cxnSp>
      <p:sp>
        <p:nvSpPr>
          <p:cNvPr id="746" name="Google Shape;746;p65"/>
          <p:cNvSpPr/>
          <p:nvPr/>
        </p:nvSpPr>
        <p:spPr>
          <a:xfrm>
            <a:off x="6911275" y="1791000"/>
            <a:ext cx="2721600" cy="22545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47" name="Google Shape;747;p65"/>
          <p:cNvSpPr/>
          <p:nvPr/>
        </p:nvSpPr>
        <p:spPr>
          <a:xfrm>
            <a:off x="1421600" y="1489938"/>
            <a:ext cx="1560900" cy="16782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748" name="Google Shape;748;p65"/>
          <p:cNvCxnSpPr/>
          <p:nvPr/>
        </p:nvCxnSpPr>
        <p:spPr>
          <a:xfrm>
            <a:off x="6041024" y="2252024"/>
            <a:ext cx="668400" cy="0"/>
          </a:xfrm>
          <a:prstGeom prst="straightConnector1">
            <a:avLst/>
          </a:prstGeom>
          <a:noFill/>
          <a:ln w="9525" cap="flat" cmpd="sng">
            <a:solidFill>
              <a:schemeClr val="dk2"/>
            </a:solidFill>
            <a:prstDash val="solid"/>
            <a:round/>
            <a:headEnd type="none" w="med" len="med"/>
            <a:tailEnd type="triangle" w="med" len="med"/>
          </a:ln>
        </p:spPr>
      </p:cxnSp>
      <p:cxnSp>
        <p:nvCxnSpPr>
          <p:cNvPr id="749" name="Google Shape;749;p65"/>
          <p:cNvCxnSpPr/>
          <p:nvPr/>
        </p:nvCxnSpPr>
        <p:spPr>
          <a:xfrm rot="10800000">
            <a:off x="6079275" y="2504950"/>
            <a:ext cx="685200" cy="0"/>
          </a:xfrm>
          <a:prstGeom prst="straightConnector1">
            <a:avLst/>
          </a:prstGeom>
          <a:noFill/>
          <a:ln w="9525" cap="flat" cmpd="sng">
            <a:solidFill>
              <a:schemeClr val="dk2"/>
            </a:solidFill>
            <a:prstDash val="solid"/>
            <a:round/>
            <a:headEnd type="none" w="med" len="med"/>
            <a:tailEnd type="triangle" w="med" len="med"/>
          </a:ln>
        </p:spPr>
      </p:cxnSp>
      <p:cxnSp>
        <p:nvCxnSpPr>
          <p:cNvPr id="750" name="Google Shape;750;p65"/>
          <p:cNvCxnSpPr/>
          <p:nvPr/>
        </p:nvCxnSpPr>
        <p:spPr>
          <a:xfrm>
            <a:off x="5146459" y="3224275"/>
            <a:ext cx="0" cy="764400"/>
          </a:xfrm>
          <a:prstGeom prst="straightConnector1">
            <a:avLst/>
          </a:prstGeom>
          <a:noFill/>
          <a:ln w="9525" cap="flat" cmpd="sng">
            <a:solidFill>
              <a:schemeClr val="dk2"/>
            </a:solidFill>
            <a:prstDash val="solid"/>
            <a:round/>
            <a:headEnd type="none" w="med" len="med"/>
            <a:tailEnd type="triangle" w="med" len="med"/>
          </a:ln>
        </p:spPr>
      </p:cxnSp>
      <p:cxnSp>
        <p:nvCxnSpPr>
          <p:cNvPr id="751" name="Google Shape;751;p65"/>
          <p:cNvCxnSpPr/>
          <p:nvPr/>
        </p:nvCxnSpPr>
        <p:spPr>
          <a:xfrm rot="10800000" flipH="1">
            <a:off x="1636100" y="2848063"/>
            <a:ext cx="1131900" cy="9900"/>
          </a:xfrm>
          <a:prstGeom prst="straightConnector1">
            <a:avLst/>
          </a:prstGeom>
          <a:noFill/>
          <a:ln w="19050" cap="flat" cmpd="sng">
            <a:solidFill>
              <a:schemeClr val="dk2"/>
            </a:solidFill>
            <a:prstDash val="solid"/>
            <a:round/>
            <a:headEnd type="none" w="med" len="med"/>
            <a:tailEnd type="none" w="med" len="med"/>
          </a:ln>
        </p:spPr>
      </p:cxnSp>
      <p:cxnSp>
        <p:nvCxnSpPr>
          <p:cNvPr id="752" name="Google Shape;752;p65"/>
          <p:cNvCxnSpPr/>
          <p:nvPr/>
        </p:nvCxnSpPr>
        <p:spPr>
          <a:xfrm>
            <a:off x="1639700" y="1929800"/>
            <a:ext cx="1124700" cy="7500"/>
          </a:xfrm>
          <a:prstGeom prst="straightConnector1">
            <a:avLst/>
          </a:prstGeom>
          <a:noFill/>
          <a:ln w="19050" cap="flat" cmpd="sng">
            <a:solidFill>
              <a:schemeClr val="dk2"/>
            </a:solidFill>
            <a:prstDash val="solid"/>
            <a:round/>
            <a:headEnd type="none" w="med" len="med"/>
            <a:tailEnd type="none" w="med" len="med"/>
          </a:ln>
        </p:spPr>
      </p:cxnSp>
      <p:sp>
        <p:nvSpPr>
          <p:cNvPr id="753" name="Google Shape;753;p65"/>
          <p:cNvSpPr/>
          <p:nvPr/>
        </p:nvSpPr>
        <p:spPr>
          <a:xfrm>
            <a:off x="7129063" y="1929800"/>
            <a:ext cx="2286000" cy="1413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54" name="Google Shape;754;p65"/>
          <p:cNvPicPr preferRelativeResize="0"/>
          <p:nvPr/>
        </p:nvPicPr>
        <p:blipFill>
          <a:blip r:embed="rId6">
            <a:alphaModFix/>
          </a:blip>
          <a:stretch>
            <a:fillRect/>
          </a:stretch>
        </p:blipFill>
        <p:spPr>
          <a:xfrm>
            <a:off x="2189872" y="1929800"/>
            <a:ext cx="792626" cy="433005"/>
          </a:xfrm>
          <a:prstGeom prst="rect">
            <a:avLst/>
          </a:prstGeom>
          <a:noFill/>
          <a:ln>
            <a:noFill/>
          </a:ln>
        </p:spPr>
      </p:pic>
      <p:cxnSp>
        <p:nvCxnSpPr>
          <p:cNvPr id="755" name="Google Shape;755;p65"/>
          <p:cNvCxnSpPr/>
          <p:nvPr/>
        </p:nvCxnSpPr>
        <p:spPr>
          <a:xfrm>
            <a:off x="3109562" y="2329049"/>
            <a:ext cx="1095300" cy="0"/>
          </a:xfrm>
          <a:prstGeom prst="straightConnector1">
            <a:avLst/>
          </a:prstGeom>
          <a:noFill/>
          <a:ln w="9525" cap="flat" cmpd="sng">
            <a:solidFill>
              <a:schemeClr val="dk2"/>
            </a:solidFill>
            <a:prstDash val="solid"/>
            <a:round/>
            <a:headEnd type="none" w="med" len="med"/>
            <a:tailEnd type="triangle" w="med" len="med"/>
          </a:ln>
        </p:spPr>
      </p:cxnSp>
      <p:sp>
        <p:nvSpPr>
          <p:cNvPr id="756" name="Google Shape;756;p65"/>
          <p:cNvSpPr/>
          <p:nvPr/>
        </p:nvSpPr>
        <p:spPr>
          <a:xfrm>
            <a:off x="7358450"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57" name="Google Shape;757;p65"/>
          <p:cNvSpPr/>
          <p:nvPr/>
        </p:nvSpPr>
        <p:spPr>
          <a:xfrm>
            <a:off x="8628475" y="2056750"/>
            <a:ext cx="621000" cy="896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758" name="Google Shape;758;p65"/>
          <p:cNvSpPr txBox="1"/>
          <p:nvPr/>
        </p:nvSpPr>
        <p:spPr>
          <a:xfrm>
            <a:off x="7915788" y="361455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Backend</a:t>
            </a:r>
            <a:endParaRPr sz="1000">
              <a:solidFill>
                <a:schemeClr val="dk1"/>
              </a:solidFill>
              <a:latin typeface="Montserrat"/>
              <a:ea typeface="Montserrat"/>
              <a:cs typeface="Montserrat"/>
              <a:sym typeface="Montserrat"/>
            </a:endParaRPr>
          </a:p>
        </p:txBody>
      </p:sp>
      <p:sp>
        <p:nvSpPr>
          <p:cNvPr id="759" name="Google Shape;759;p65"/>
          <p:cNvSpPr txBox="1"/>
          <p:nvPr/>
        </p:nvSpPr>
        <p:spPr>
          <a:xfrm>
            <a:off x="7979450" y="3035900"/>
            <a:ext cx="7926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Flask</a:t>
            </a:r>
            <a:endParaRPr sz="1000">
              <a:solidFill>
                <a:schemeClr val="dk1"/>
              </a:solidFill>
              <a:latin typeface="Montserrat"/>
              <a:ea typeface="Montserrat"/>
              <a:cs typeface="Montserrat"/>
              <a:sym typeface="Montserrat"/>
            </a:endParaRPr>
          </a:p>
        </p:txBody>
      </p:sp>
      <p:sp>
        <p:nvSpPr>
          <p:cNvPr id="760" name="Google Shape;760;p65"/>
          <p:cNvSpPr/>
          <p:nvPr/>
        </p:nvSpPr>
        <p:spPr>
          <a:xfrm>
            <a:off x="4422650" y="1663375"/>
            <a:ext cx="1560900" cy="15609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761" name="Google Shape;761;p65"/>
          <p:cNvPicPr preferRelativeResize="0"/>
          <p:nvPr/>
        </p:nvPicPr>
        <p:blipFill>
          <a:blip r:embed="rId7">
            <a:alphaModFix/>
          </a:blip>
          <a:stretch>
            <a:fillRect/>
          </a:stretch>
        </p:blipFill>
        <p:spPr>
          <a:xfrm>
            <a:off x="4546372" y="1704925"/>
            <a:ext cx="1248225" cy="1248225"/>
          </a:xfrm>
          <a:prstGeom prst="rect">
            <a:avLst/>
          </a:prstGeom>
          <a:noFill/>
          <a:ln>
            <a:noFill/>
          </a:ln>
        </p:spPr>
      </p:pic>
      <p:pic>
        <p:nvPicPr>
          <p:cNvPr id="762" name="Google Shape;762;p65"/>
          <p:cNvPicPr preferRelativeResize="0"/>
          <p:nvPr/>
        </p:nvPicPr>
        <p:blipFill>
          <a:blip r:embed="rId8">
            <a:alphaModFix/>
          </a:blip>
          <a:stretch>
            <a:fillRect/>
          </a:stretch>
        </p:blipFill>
        <p:spPr>
          <a:xfrm>
            <a:off x="1634149" y="1929800"/>
            <a:ext cx="792600" cy="1106895"/>
          </a:xfrm>
          <a:prstGeom prst="rect">
            <a:avLst/>
          </a:prstGeom>
          <a:noFill/>
          <a:ln>
            <a:noFill/>
          </a:ln>
        </p:spPr>
      </p:pic>
      <p:cxnSp>
        <p:nvCxnSpPr>
          <p:cNvPr id="763" name="Google Shape;763;p65"/>
          <p:cNvCxnSpPr>
            <a:stCxn id="756" idx="3"/>
            <a:endCxn id="757" idx="1"/>
          </p:cNvCxnSpPr>
          <p:nvPr/>
        </p:nvCxnSpPr>
        <p:spPr>
          <a:xfrm>
            <a:off x="7979450" y="2504950"/>
            <a:ext cx="648900" cy="0"/>
          </a:xfrm>
          <a:prstGeom prst="straightConnector1">
            <a:avLst/>
          </a:prstGeom>
          <a:noFill/>
          <a:ln w="9525" cap="flat" cmpd="sng">
            <a:solidFill>
              <a:schemeClr val="dk2"/>
            </a:solidFill>
            <a:prstDash val="solid"/>
            <a:round/>
            <a:headEnd type="none" w="med" len="med"/>
            <a:tailEnd type="triangle" w="med" len="med"/>
          </a:ln>
        </p:spPr>
      </p:cxnSp>
      <p:sp>
        <p:nvSpPr>
          <p:cNvPr id="764" name="Google Shape;764;p65"/>
          <p:cNvSpPr/>
          <p:nvPr/>
        </p:nvSpPr>
        <p:spPr>
          <a:xfrm>
            <a:off x="2933438" y="2703912"/>
            <a:ext cx="1447500" cy="14475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765" name="Google Shape;765;p65"/>
          <p:cNvCxnSpPr>
            <a:stCxn id="762" idx="3"/>
            <a:endCxn id="764" idx="0"/>
          </p:cNvCxnSpPr>
          <p:nvPr/>
        </p:nvCxnSpPr>
        <p:spPr>
          <a:xfrm>
            <a:off x="2426750" y="2483248"/>
            <a:ext cx="1230300" cy="2208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65"/>
          <p:cNvCxnSpPr>
            <a:stCxn id="762" idx="3"/>
            <a:endCxn id="764" idx="2"/>
          </p:cNvCxnSpPr>
          <p:nvPr/>
        </p:nvCxnSpPr>
        <p:spPr>
          <a:xfrm>
            <a:off x="2426750" y="2483248"/>
            <a:ext cx="506700" cy="944400"/>
          </a:xfrm>
          <a:prstGeom prst="straightConnector1">
            <a:avLst/>
          </a:prstGeom>
          <a:noFill/>
          <a:ln w="9525" cap="flat" cmpd="sng">
            <a:solidFill>
              <a:schemeClr val="dk2"/>
            </a:solidFill>
            <a:prstDash val="solid"/>
            <a:round/>
            <a:headEnd type="none" w="med" len="med"/>
            <a:tailEnd type="none" w="med" len="med"/>
          </a:ln>
        </p:spPr>
      </p:cxnSp>
      <p:pic>
        <p:nvPicPr>
          <p:cNvPr id="767" name="Google Shape;767;p65"/>
          <p:cNvPicPr preferRelativeResize="0"/>
          <p:nvPr/>
        </p:nvPicPr>
        <p:blipFill rotWithShape="1">
          <a:blip r:embed="rId9">
            <a:alphaModFix/>
          </a:blip>
          <a:srcRect b="3781"/>
          <a:stretch/>
        </p:blipFill>
        <p:spPr>
          <a:xfrm>
            <a:off x="2954302" y="2718914"/>
            <a:ext cx="1447500" cy="1417500"/>
          </a:xfrm>
          <a:prstGeom prst="ellipse">
            <a:avLst/>
          </a:prstGeom>
          <a:noFill/>
          <a:ln w="19050" cap="flat" cmpd="sng">
            <a:solidFill>
              <a:schemeClr val="dk1"/>
            </a:solidFill>
            <a:prstDash val="solid"/>
            <a:round/>
            <a:headEnd type="none" w="sm" len="sm"/>
            <a:tailEnd type="none" w="sm" len="sm"/>
          </a:ln>
        </p:spPr>
      </p:pic>
      <p:sp>
        <p:nvSpPr>
          <p:cNvPr id="768" name="Google Shape;768;p65"/>
          <p:cNvSpPr txBox="1"/>
          <p:nvPr/>
        </p:nvSpPr>
        <p:spPr>
          <a:xfrm>
            <a:off x="4803954" y="4923875"/>
            <a:ext cx="10785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user interface</a:t>
            </a:r>
            <a:endParaRPr sz="1000">
              <a:solidFill>
                <a:schemeClr val="dk1"/>
              </a:solidFill>
              <a:latin typeface="Montserrat"/>
              <a:ea typeface="Montserrat"/>
              <a:cs typeface="Montserrat"/>
              <a:sym typeface="Montserrat"/>
            </a:endParaRPr>
          </a:p>
        </p:txBody>
      </p:sp>
      <p:sp>
        <p:nvSpPr>
          <p:cNvPr id="769" name="Google Shape;769;p65"/>
          <p:cNvSpPr txBox="1"/>
          <p:nvPr/>
        </p:nvSpPr>
        <p:spPr>
          <a:xfrm>
            <a:off x="6222858" y="1929800"/>
            <a:ext cx="4491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ISP</a:t>
            </a:r>
            <a:endParaRPr sz="1000">
              <a:solidFill>
                <a:schemeClr val="dk1"/>
              </a:solidFill>
              <a:latin typeface="Montserrat"/>
              <a:ea typeface="Montserrat"/>
              <a:cs typeface="Montserrat"/>
              <a:sym typeface="Montserrat"/>
            </a:endParaRPr>
          </a:p>
        </p:txBody>
      </p:sp>
      <p:pic>
        <p:nvPicPr>
          <p:cNvPr id="770" name="Google Shape;770;p65"/>
          <p:cNvPicPr preferRelativeResize="0"/>
          <p:nvPr/>
        </p:nvPicPr>
        <p:blipFill rotWithShape="1">
          <a:blip r:embed="rId10">
            <a:alphaModFix/>
          </a:blip>
          <a:srcRect l="15214" t="19286" r="15214" b="19311"/>
          <a:stretch/>
        </p:blipFill>
        <p:spPr>
          <a:xfrm>
            <a:off x="7522100" y="2237600"/>
            <a:ext cx="348754" cy="307800"/>
          </a:xfrm>
          <a:prstGeom prst="rect">
            <a:avLst/>
          </a:prstGeom>
          <a:solidFill>
            <a:schemeClr val="lt1"/>
          </a:solidFill>
          <a:ln>
            <a:noFill/>
          </a:ln>
        </p:spPr>
      </p:pic>
      <p:sp>
        <p:nvSpPr>
          <p:cNvPr id="771" name="Google Shape;771;p65"/>
          <p:cNvSpPr txBox="1"/>
          <p:nvPr/>
        </p:nvSpPr>
        <p:spPr>
          <a:xfrm>
            <a:off x="5087999" y="5513775"/>
            <a:ext cx="12483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Montserrat"/>
                <a:ea typeface="Montserrat"/>
                <a:cs typeface="Montserrat"/>
                <a:sym typeface="Montserrat"/>
              </a:rPr>
              <a:t>My component</a:t>
            </a:r>
            <a:endParaRPr sz="1000">
              <a:solidFill>
                <a:schemeClr val="dk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77" name="Google Shape;777;p6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78" name="Google Shape;778;p6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66"/>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Completed Tasks</a:t>
            </a:r>
            <a:endParaRPr sz="3400" b="1">
              <a:solidFill>
                <a:schemeClr val="lt1"/>
              </a:solidFill>
              <a:latin typeface="Montserrat"/>
              <a:ea typeface="Montserrat"/>
              <a:cs typeface="Montserrat"/>
              <a:sym typeface="Montserrat"/>
            </a:endParaRPr>
          </a:p>
        </p:txBody>
      </p:sp>
      <p:pic>
        <p:nvPicPr>
          <p:cNvPr id="780" name="Google Shape;780;p6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81" name="Google Shape;781;p6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82" name="Google Shape;782;p66"/>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understanding the sub components.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find proper datasets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Study about ML models suitable</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Augmente dataset</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Train models using datasets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Fine tune and add to the flask server</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build the pipline</a:t>
            </a:r>
            <a:endParaRPr sz="1800">
              <a:solidFill>
                <a:schemeClr val="lt1"/>
              </a:solidFill>
              <a:latin typeface="Montserrat"/>
              <a:ea typeface="Montserrat"/>
              <a:cs typeface="Montserrat"/>
              <a:sym typeface="Montserrat"/>
            </a:endParaRPr>
          </a:p>
        </p:txBody>
      </p:sp>
      <p:pic>
        <p:nvPicPr>
          <p:cNvPr id="783" name="Google Shape;783;p66"/>
          <p:cNvPicPr preferRelativeResize="0"/>
          <p:nvPr/>
        </p:nvPicPr>
        <p:blipFill>
          <a:blip r:embed="rId4">
            <a:alphaModFix/>
          </a:blip>
          <a:stretch>
            <a:fillRect/>
          </a:stretch>
        </p:blipFill>
        <p:spPr>
          <a:xfrm>
            <a:off x="5485475" y="197273"/>
            <a:ext cx="6463475" cy="6463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89" name="Google Shape;789;p6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790" name="Google Shape;790;p6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1" name="Google Shape;791;p67"/>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In progress Tasks</a:t>
            </a:r>
            <a:endParaRPr sz="3400" b="1">
              <a:solidFill>
                <a:schemeClr val="lt1"/>
              </a:solidFill>
              <a:latin typeface="Montserrat"/>
              <a:ea typeface="Montserrat"/>
              <a:cs typeface="Montserrat"/>
              <a:sym typeface="Montserrat"/>
            </a:endParaRPr>
          </a:p>
        </p:txBody>
      </p:sp>
      <p:pic>
        <p:nvPicPr>
          <p:cNvPr id="792" name="Google Shape;792;p6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793" name="Google Shape;793;p6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794" name="Google Shape;794;p67"/>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Annotating a dataset for train a severity identification model using YOLO.</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Design UI elements for mobile app</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Finalizing models.</a:t>
            </a:r>
            <a:endParaRPr sz="1800">
              <a:solidFill>
                <a:schemeClr val="lt1"/>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8"/>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00" name="Google Shape;800;p68"/>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01" name="Google Shape;801;p68"/>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2" name="Google Shape;802;p68"/>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Tasks to DO</a:t>
            </a:r>
            <a:endParaRPr sz="3400" b="1">
              <a:solidFill>
                <a:schemeClr val="lt1"/>
              </a:solidFill>
              <a:latin typeface="Montserrat"/>
              <a:ea typeface="Montserrat"/>
              <a:cs typeface="Montserrat"/>
              <a:sym typeface="Montserrat"/>
            </a:endParaRPr>
          </a:p>
        </p:txBody>
      </p:sp>
      <p:pic>
        <p:nvPicPr>
          <p:cNvPr id="803" name="Google Shape;803;p68"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04" name="Google Shape;804;p68"/>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05" name="Google Shape;805;p68"/>
          <p:cNvSpPr txBox="1"/>
          <p:nvPr/>
        </p:nvSpPr>
        <p:spPr>
          <a:xfrm>
            <a:off x="636900" y="2172350"/>
            <a:ext cx="9130800" cy="3554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Implement React mobile app for the frontend.</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Integrate all components.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US" sz="1800">
                <a:solidFill>
                  <a:schemeClr val="lt1"/>
                </a:solidFill>
                <a:latin typeface="Montserrat"/>
                <a:ea typeface="Montserrat"/>
                <a:cs typeface="Montserrat"/>
                <a:sym typeface="Montserrat"/>
              </a:rPr>
              <a:t>Host the backend server in cloud platform.</a:t>
            </a:r>
            <a:endParaRPr sz="1800">
              <a:solidFill>
                <a:schemeClr val="lt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9"/>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11" name="Google Shape;811;p69"/>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12" name="Google Shape;812;p69"/>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69"/>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814" name="Google Shape;814;p69"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15" name="Google Shape;815;p6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816" name="Google Shape;816;p69"/>
          <p:cNvPicPr preferRelativeResize="0"/>
          <p:nvPr/>
        </p:nvPicPr>
        <p:blipFill>
          <a:blip r:embed="rId4">
            <a:alphaModFix/>
          </a:blip>
          <a:stretch>
            <a:fillRect/>
          </a:stretch>
        </p:blipFill>
        <p:spPr>
          <a:xfrm>
            <a:off x="4220550" y="1689700"/>
            <a:ext cx="6335598" cy="4023900"/>
          </a:xfrm>
          <a:prstGeom prst="rect">
            <a:avLst/>
          </a:prstGeom>
          <a:noFill/>
          <a:ln>
            <a:noFill/>
          </a:ln>
        </p:spPr>
      </p:pic>
      <p:sp>
        <p:nvSpPr>
          <p:cNvPr id="817" name="Google Shape;817;p69"/>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Train the model</a:t>
            </a:r>
            <a:endParaRPr sz="3400" b="1">
              <a:solidFill>
                <a:schemeClr val="lt1"/>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23" name="Google Shape;823;p7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24" name="Google Shape;824;p7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70"/>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826" name="Google Shape;826;p7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27" name="Google Shape;827;p7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28" name="Google Shape;828;p70"/>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Fine tune the model</a:t>
            </a:r>
            <a:endParaRPr sz="3400" b="1">
              <a:solidFill>
                <a:schemeClr val="lt1"/>
              </a:solidFill>
              <a:latin typeface="Montserrat"/>
              <a:ea typeface="Montserrat"/>
              <a:cs typeface="Montserrat"/>
              <a:sym typeface="Montserrat"/>
            </a:endParaRPr>
          </a:p>
        </p:txBody>
      </p:sp>
      <p:pic>
        <p:nvPicPr>
          <p:cNvPr id="829" name="Google Shape;829;p70"/>
          <p:cNvPicPr preferRelativeResize="0"/>
          <p:nvPr/>
        </p:nvPicPr>
        <p:blipFill>
          <a:blip r:embed="rId4">
            <a:alphaModFix/>
          </a:blip>
          <a:stretch>
            <a:fillRect/>
          </a:stretch>
        </p:blipFill>
        <p:spPr>
          <a:xfrm>
            <a:off x="4634875" y="1603938"/>
            <a:ext cx="5868674" cy="3870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35" name="Google Shape;835;p7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36" name="Google Shape;836;p7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71"/>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838" name="Google Shape;838;p7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39" name="Google Shape;839;p7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40" name="Google Shape;840;p71"/>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Testing the model</a:t>
            </a:r>
            <a:endParaRPr sz="3400" b="1">
              <a:solidFill>
                <a:schemeClr val="lt1"/>
              </a:solidFill>
              <a:latin typeface="Montserrat"/>
              <a:ea typeface="Montserrat"/>
              <a:cs typeface="Montserrat"/>
              <a:sym typeface="Montserrat"/>
            </a:endParaRPr>
          </a:p>
        </p:txBody>
      </p:sp>
      <p:pic>
        <p:nvPicPr>
          <p:cNvPr id="841" name="Google Shape;841;p71"/>
          <p:cNvPicPr preferRelativeResize="0"/>
          <p:nvPr/>
        </p:nvPicPr>
        <p:blipFill>
          <a:blip r:embed="rId4">
            <a:alphaModFix/>
          </a:blip>
          <a:stretch>
            <a:fillRect/>
          </a:stretch>
        </p:blipFill>
        <p:spPr>
          <a:xfrm>
            <a:off x="4183038" y="1500925"/>
            <a:ext cx="6386150" cy="409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p:nvPr/>
        </p:nvSpPr>
        <p:spPr>
          <a:xfrm rot="4028482" flipH="1">
            <a:off x="4819641" y="6032882"/>
            <a:ext cx="1168464" cy="1168464"/>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8" name="Google Shape;178;p18"/>
          <p:cNvSpPr/>
          <p:nvPr/>
        </p:nvSpPr>
        <p:spPr>
          <a:xfrm rot="4028317" flipH="1">
            <a:off x="315834" y="206595"/>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79" name="Google Shape;179;p18"/>
          <p:cNvSpPr/>
          <p:nvPr/>
        </p:nvSpPr>
        <p:spPr>
          <a:xfrm rot="4028391" flipH="1">
            <a:off x="1741859" y="699987"/>
            <a:ext cx="786907" cy="786907"/>
          </a:xfrm>
          <a:prstGeom prst="flowChartConnector">
            <a:avLst/>
          </a:prstGeom>
          <a:solidFill>
            <a:srgbClr val="DE5740">
              <a:alpha val="49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180" name="Google Shape;180;p18"/>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81" name="Google Shape;181;p18"/>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182" name="Google Shape;182;p18"/>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183" name="Google Shape;183;p18"/>
          <p:cNvSpPr txBox="1"/>
          <p:nvPr/>
        </p:nvSpPr>
        <p:spPr>
          <a:xfrm>
            <a:off x="4227075" y="489125"/>
            <a:ext cx="40992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System Diagram</a:t>
            </a:r>
            <a:endParaRPr sz="3400" b="1">
              <a:solidFill>
                <a:schemeClr val="lt1"/>
              </a:solidFill>
              <a:latin typeface="Montserrat"/>
              <a:ea typeface="Montserrat"/>
              <a:cs typeface="Montserrat"/>
              <a:sym typeface="Montserrat"/>
            </a:endParaRPr>
          </a:p>
        </p:txBody>
      </p:sp>
      <p:sp>
        <p:nvSpPr>
          <p:cNvPr id="184" name="Google Shape;184;p18"/>
          <p:cNvSpPr/>
          <p:nvPr/>
        </p:nvSpPr>
        <p:spPr>
          <a:xfrm rot="4028317" flipH="1">
            <a:off x="751884" y="2651170"/>
            <a:ext cx="1773731" cy="1773731"/>
          </a:xfrm>
          <a:prstGeom prst="flowChartConnector">
            <a:avLst/>
          </a:prstGeom>
          <a:solidFill>
            <a:srgbClr val="DE5740">
              <a:alpha val="610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185" name="Google Shape;185;p18"/>
          <p:cNvPicPr preferRelativeResize="0"/>
          <p:nvPr/>
        </p:nvPicPr>
        <p:blipFill>
          <a:blip r:embed="rId5">
            <a:alphaModFix/>
          </a:blip>
          <a:stretch>
            <a:fillRect/>
          </a:stretch>
        </p:blipFill>
        <p:spPr>
          <a:xfrm>
            <a:off x="1401850" y="1248801"/>
            <a:ext cx="8633534" cy="5138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72"/>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47" name="Google Shape;847;p72"/>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48" name="Google Shape;848;p72"/>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9" name="Google Shape;849;p72"/>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850" name="Google Shape;850;p72"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51" name="Google Shape;851;p72"/>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52" name="Google Shape;852;p72"/>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Testing the model</a:t>
            </a:r>
            <a:endParaRPr sz="3400" b="1">
              <a:solidFill>
                <a:schemeClr val="lt1"/>
              </a:solidFill>
              <a:latin typeface="Montserrat"/>
              <a:ea typeface="Montserrat"/>
              <a:cs typeface="Montserrat"/>
              <a:sym typeface="Montserrat"/>
            </a:endParaRPr>
          </a:p>
        </p:txBody>
      </p:sp>
      <p:pic>
        <p:nvPicPr>
          <p:cNvPr id="853" name="Google Shape;853;p72"/>
          <p:cNvPicPr preferRelativeResize="0"/>
          <p:nvPr/>
        </p:nvPicPr>
        <p:blipFill>
          <a:blip r:embed="rId4">
            <a:alphaModFix/>
          </a:blip>
          <a:stretch>
            <a:fillRect/>
          </a:stretch>
        </p:blipFill>
        <p:spPr>
          <a:xfrm>
            <a:off x="4420875" y="1557350"/>
            <a:ext cx="6148324" cy="40339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3"/>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59" name="Google Shape;859;p73"/>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60" name="Google Shape;860;p73"/>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1" name="Google Shape;861;p73"/>
          <p:cNvSpPr txBox="1"/>
          <p:nvPr/>
        </p:nvSpPr>
        <p:spPr>
          <a:xfrm>
            <a:off x="40274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Implementation</a:t>
            </a:r>
            <a:endParaRPr sz="3400" b="1">
              <a:solidFill>
                <a:schemeClr val="lt1"/>
              </a:solidFill>
              <a:latin typeface="Montserrat"/>
              <a:ea typeface="Montserrat"/>
              <a:cs typeface="Montserrat"/>
              <a:sym typeface="Montserrat"/>
            </a:endParaRPr>
          </a:p>
        </p:txBody>
      </p:sp>
      <p:pic>
        <p:nvPicPr>
          <p:cNvPr id="862" name="Google Shape;862;p73"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63" name="Google Shape;863;p73"/>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864" name="Google Shape;864;p73"/>
          <p:cNvSpPr txBox="1"/>
          <p:nvPr/>
        </p:nvSpPr>
        <p:spPr>
          <a:xfrm>
            <a:off x="331250" y="2501225"/>
            <a:ext cx="33075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Train the model</a:t>
            </a:r>
            <a:endParaRPr sz="3400" b="1">
              <a:solidFill>
                <a:schemeClr val="lt1"/>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70" name="Google Shape;870;p74"/>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71" name="Google Shape;871;p74"/>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74"/>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Technologies</a:t>
            </a:r>
            <a:endParaRPr sz="3400" b="1">
              <a:solidFill>
                <a:schemeClr val="lt1"/>
              </a:solidFill>
              <a:latin typeface="Montserrat"/>
              <a:ea typeface="Montserrat"/>
              <a:cs typeface="Montserrat"/>
              <a:sym typeface="Montserrat"/>
            </a:endParaRPr>
          </a:p>
        </p:txBody>
      </p:sp>
      <p:pic>
        <p:nvPicPr>
          <p:cNvPr id="873" name="Google Shape;873;p74"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74" name="Google Shape;874;p74"/>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875" name="Google Shape;875;p74"/>
          <p:cNvPicPr preferRelativeResize="0"/>
          <p:nvPr/>
        </p:nvPicPr>
        <p:blipFill>
          <a:blip r:embed="rId4">
            <a:alphaModFix/>
          </a:blip>
          <a:stretch>
            <a:fillRect/>
          </a:stretch>
        </p:blipFill>
        <p:spPr>
          <a:xfrm>
            <a:off x="1743275" y="1884100"/>
            <a:ext cx="1339102" cy="1469701"/>
          </a:xfrm>
          <a:prstGeom prst="rect">
            <a:avLst/>
          </a:prstGeom>
          <a:noFill/>
          <a:ln>
            <a:noFill/>
          </a:ln>
        </p:spPr>
      </p:pic>
      <p:pic>
        <p:nvPicPr>
          <p:cNvPr id="876" name="Google Shape;876;p74"/>
          <p:cNvPicPr preferRelativeResize="0"/>
          <p:nvPr/>
        </p:nvPicPr>
        <p:blipFill>
          <a:blip r:embed="rId5">
            <a:alphaModFix/>
          </a:blip>
          <a:stretch>
            <a:fillRect/>
          </a:stretch>
        </p:blipFill>
        <p:spPr>
          <a:xfrm>
            <a:off x="3553551" y="1641570"/>
            <a:ext cx="1960201" cy="1553675"/>
          </a:xfrm>
          <a:prstGeom prst="rect">
            <a:avLst/>
          </a:prstGeom>
          <a:noFill/>
          <a:ln>
            <a:noFill/>
          </a:ln>
        </p:spPr>
      </p:pic>
      <p:pic>
        <p:nvPicPr>
          <p:cNvPr id="877" name="Google Shape;877;p74"/>
          <p:cNvPicPr preferRelativeResize="0"/>
          <p:nvPr/>
        </p:nvPicPr>
        <p:blipFill>
          <a:blip r:embed="rId6">
            <a:alphaModFix/>
          </a:blip>
          <a:stretch>
            <a:fillRect/>
          </a:stretch>
        </p:blipFill>
        <p:spPr>
          <a:xfrm>
            <a:off x="5632675" y="1641575"/>
            <a:ext cx="2068749" cy="1363251"/>
          </a:xfrm>
          <a:prstGeom prst="rect">
            <a:avLst/>
          </a:prstGeom>
          <a:noFill/>
          <a:ln>
            <a:noFill/>
          </a:ln>
        </p:spPr>
      </p:pic>
      <p:pic>
        <p:nvPicPr>
          <p:cNvPr id="878" name="Google Shape;878;p74"/>
          <p:cNvPicPr preferRelativeResize="0"/>
          <p:nvPr/>
        </p:nvPicPr>
        <p:blipFill>
          <a:blip r:embed="rId7">
            <a:alphaModFix/>
          </a:blip>
          <a:stretch>
            <a:fillRect/>
          </a:stretch>
        </p:blipFill>
        <p:spPr>
          <a:xfrm>
            <a:off x="8181600" y="1641577"/>
            <a:ext cx="1209240" cy="15536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5"/>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84" name="Google Shape;884;p75"/>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85" name="Google Shape;885;p75"/>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6" name="Google Shape;886;p75"/>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Work Breakdown</a:t>
            </a:r>
            <a:endParaRPr sz="3400" b="1">
              <a:solidFill>
                <a:schemeClr val="lt1"/>
              </a:solidFill>
              <a:latin typeface="Montserrat"/>
              <a:ea typeface="Montserrat"/>
              <a:cs typeface="Montserrat"/>
              <a:sym typeface="Montserrat"/>
            </a:endParaRPr>
          </a:p>
        </p:txBody>
      </p:sp>
      <p:pic>
        <p:nvPicPr>
          <p:cNvPr id="887" name="Google Shape;887;p75"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88" name="Google Shape;888;p75"/>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889" name="Google Shape;889;p75"/>
          <p:cNvPicPr preferRelativeResize="0"/>
          <p:nvPr/>
        </p:nvPicPr>
        <p:blipFill>
          <a:blip r:embed="rId4">
            <a:alphaModFix/>
          </a:blip>
          <a:stretch>
            <a:fillRect/>
          </a:stretch>
        </p:blipFill>
        <p:spPr>
          <a:xfrm>
            <a:off x="1743275" y="1117700"/>
            <a:ext cx="8276450" cy="50457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6"/>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95" name="Google Shape;895;p76"/>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896" name="Google Shape;896;p76"/>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7" name="Google Shape;897;p76"/>
          <p:cNvSpPr txBox="1"/>
          <p:nvPr/>
        </p:nvSpPr>
        <p:spPr>
          <a:xfrm>
            <a:off x="44635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Gantt Chart</a:t>
            </a:r>
            <a:endParaRPr sz="3400" b="1">
              <a:solidFill>
                <a:schemeClr val="lt1"/>
              </a:solidFill>
              <a:latin typeface="Montserrat"/>
              <a:ea typeface="Montserrat"/>
              <a:cs typeface="Montserrat"/>
              <a:sym typeface="Montserrat"/>
            </a:endParaRPr>
          </a:p>
        </p:txBody>
      </p:sp>
      <p:pic>
        <p:nvPicPr>
          <p:cNvPr id="898" name="Google Shape;898;p76"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899" name="Google Shape;899;p76"/>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pic>
        <p:nvPicPr>
          <p:cNvPr id="900" name="Google Shape;900;p76"/>
          <p:cNvPicPr preferRelativeResize="0"/>
          <p:nvPr/>
        </p:nvPicPr>
        <p:blipFill>
          <a:blip r:embed="rId4">
            <a:alphaModFix/>
          </a:blip>
          <a:stretch>
            <a:fillRect/>
          </a:stretch>
        </p:blipFill>
        <p:spPr>
          <a:xfrm>
            <a:off x="1103800" y="975000"/>
            <a:ext cx="9106665" cy="504578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77"/>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06" name="Google Shape;906;p77"/>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07" name="Google Shape;907;p77"/>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8" name="Google Shape;908;p77"/>
          <p:cNvSpPr txBox="1"/>
          <p:nvPr/>
        </p:nvSpPr>
        <p:spPr>
          <a:xfrm>
            <a:off x="4569225"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References</a:t>
            </a:r>
            <a:endParaRPr sz="3400" b="1">
              <a:solidFill>
                <a:schemeClr val="lt1"/>
              </a:solidFill>
              <a:latin typeface="Montserrat"/>
              <a:ea typeface="Montserrat"/>
              <a:cs typeface="Montserrat"/>
              <a:sym typeface="Montserrat"/>
            </a:endParaRPr>
          </a:p>
        </p:txBody>
      </p:sp>
      <p:pic>
        <p:nvPicPr>
          <p:cNvPr id="909" name="Google Shape;909;p77"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910" name="Google Shape;910;p77"/>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20142728</a:t>
            </a:r>
            <a:r>
              <a:rPr lang="en-US" sz="2000" b="1">
                <a:solidFill>
                  <a:schemeClr val="lt1"/>
                </a:solidFill>
                <a:latin typeface="Calibri"/>
                <a:ea typeface="Calibri"/>
                <a:cs typeface="Calibri"/>
                <a:sym typeface="Calibri"/>
              </a:rPr>
              <a:t>|Ranawaka. T. D| 24-25J-377</a:t>
            </a:r>
            <a:endParaRPr/>
          </a:p>
        </p:txBody>
      </p:sp>
      <p:sp>
        <p:nvSpPr>
          <p:cNvPr id="911" name="Google Shape;911;p77"/>
          <p:cNvSpPr txBox="1"/>
          <p:nvPr/>
        </p:nvSpPr>
        <p:spPr>
          <a:xfrm>
            <a:off x="557625" y="983100"/>
            <a:ext cx="10412400" cy="46116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4"/>
              </a:rPr>
              <a:t>https://www.sciencedirect.com/science/article/pii/S0168169920302052</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u="sng">
                <a:solidFill>
                  <a:schemeClr val="hlink"/>
                </a:solidFill>
                <a:latin typeface="Montserrat"/>
                <a:ea typeface="Montserrat"/>
                <a:cs typeface="Montserrat"/>
                <a:sym typeface="Montserrat"/>
                <a:hlinkClick r:id="rId5"/>
              </a:rPr>
              <a:t>https://www.sciencedirect.com/science/article/pii/S1877050920306906</a:t>
            </a:r>
            <a:endParaRPr sz="2100">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Char char="●"/>
            </a:pPr>
            <a:r>
              <a:rPr lang="en-US" sz="2100">
                <a:solidFill>
                  <a:schemeClr val="lt1"/>
                </a:solidFill>
                <a:latin typeface="Montserrat"/>
                <a:ea typeface="Montserrat"/>
                <a:cs typeface="Montserrat"/>
                <a:sym typeface="Montserrat"/>
              </a:rPr>
              <a:t>https://plantmethods.biomedcentral.com/articles/10.1186/s13007-024-01188-1</a:t>
            </a:r>
            <a:endParaRPr sz="2100">
              <a:solidFill>
                <a:schemeClr val="lt1"/>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8"/>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17" name="Google Shape;917;p78"/>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918" name="Google Shape;918;p78"/>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919" name="Google Shape;919;p78"/>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920" name="Google Shape;920;p78"/>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921" name="Google Shape;921;p78"/>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922" name="Google Shape;922;p78"/>
          <p:cNvSpPr txBox="1"/>
          <p:nvPr/>
        </p:nvSpPr>
        <p:spPr>
          <a:xfrm>
            <a:off x="3737175" y="3981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Commercialization</a:t>
            </a:r>
            <a:endParaRPr sz="3400" b="1">
              <a:solidFill>
                <a:schemeClr val="lt1"/>
              </a:solidFill>
              <a:latin typeface="Montserrat"/>
              <a:ea typeface="Montserrat"/>
              <a:cs typeface="Montserrat"/>
              <a:sym typeface="Montserrat"/>
            </a:endParaRPr>
          </a:p>
        </p:txBody>
      </p:sp>
      <p:sp>
        <p:nvSpPr>
          <p:cNvPr id="923" name="Google Shape;923;p78"/>
          <p:cNvSpPr txBox="1"/>
          <p:nvPr/>
        </p:nvSpPr>
        <p:spPr>
          <a:xfrm>
            <a:off x="1416525" y="1398025"/>
            <a:ext cx="8787300" cy="422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lt1"/>
                </a:solidFill>
                <a:latin typeface="Montserrat"/>
                <a:ea typeface="Montserrat"/>
                <a:cs typeface="Montserrat"/>
                <a:sym typeface="Montserrat"/>
              </a:rPr>
              <a:t>Offer 6 months as a free application for the tomato cultivators. During that time we can improve the system according to the feedback of users. After 6 months we deploy the stable version with monthly 2$ subscription. Application will build as a cross platform application.</a:t>
            </a:r>
            <a:endParaRPr sz="1800">
              <a:solidFill>
                <a:schemeClr val="lt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9"/>
          <p:cNvSpPr/>
          <p:nvPr/>
        </p:nvSpPr>
        <p:spPr>
          <a:xfrm>
            <a:off x="7799257" y="122298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29" name="Google Shape;929;p79"/>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930" name="Google Shape;930;p79"/>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931" name="Google Shape;931;p79"/>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932" name="Google Shape;932;p79"/>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933" name="Google Shape;933;p79"/>
          <p:cNvPicPr preferRelativeResize="0"/>
          <p:nvPr/>
        </p:nvPicPr>
        <p:blipFill>
          <a:blip r:embed="rId4">
            <a:alphaModFix/>
          </a:blip>
          <a:stretch>
            <a:fillRect/>
          </a:stretch>
        </p:blipFill>
        <p:spPr>
          <a:xfrm>
            <a:off x="10327728" y="4890588"/>
            <a:ext cx="2338612" cy="2338612"/>
          </a:xfrm>
          <a:prstGeom prst="rect">
            <a:avLst/>
          </a:prstGeom>
          <a:noFill/>
          <a:ln>
            <a:noFill/>
          </a:ln>
        </p:spPr>
      </p:pic>
      <p:sp>
        <p:nvSpPr>
          <p:cNvPr id="934" name="Google Shape;934;p79"/>
          <p:cNvSpPr txBox="1"/>
          <p:nvPr/>
        </p:nvSpPr>
        <p:spPr>
          <a:xfrm>
            <a:off x="5045700" y="411300"/>
            <a:ext cx="2100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Budget</a:t>
            </a:r>
            <a:endParaRPr sz="3400" b="1">
              <a:solidFill>
                <a:schemeClr val="lt1"/>
              </a:solidFill>
              <a:latin typeface="Montserrat"/>
              <a:ea typeface="Montserrat"/>
              <a:cs typeface="Montserrat"/>
              <a:sym typeface="Montserrat"/>
            </a:endParaRPr>
          </a:p>
        </p:txBody>
      </p:sp>
      <p:sp>
        <p:nvSpPr>
          <p:cNvPr id="935" name="Google Shape;935;p79"/>
          <p:cNvSpPr txBox="1"/>
          <p:nvPr/>
        </p:nvSpPr>
        <p:spPr>
          <a:xfrm>
            <a:off x="2090425" y="16966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Description</a:t>
            </a:r>
            <a:endParaRPr sz="1800">
              <a:solidFill>
                <a:schemeClr val="lt1"/>
              </a:solidFill>
              <a:latin typeface="Montserrat"/>
              <a:ea typeface="Montserrat"/>
              <a:cs typeface="Montserrat"/>
              <a:sym typeface="Montserrat"/>
            </a:endParaRPr>
          </a:p>
        </p:txBody>
      </p:sp>
      <p:sp>
        <p:nvSpPr>
          <p:cNvPr id="936" name="Google Shape;936;p79"/>
          <p:cNvSpPr txBox="1"/>
          <p:nvPr/>
        </p:nvSpPr>
        <p:spPr>
          <a:xfrm>
            <a:off x="5848750" y="16854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fee(Rs)</a:t>
            </a:r>
            <a:endParaRPr sz="1800">
              <a:solidFill>
                <a:schemeClr val="lt1"/>
              </a:solidFill>
              <a:latin typeface="Montserrat"/>
              <a:ea typeface="Montserrat"/>
              <a:cs typeface="Montserrat"/>
              <a:sym typeface="Montserrat"/>
            </a:endParaRPr>
          </a:p>
        </p:txBody>
      </p:sp>
      <p:sp>
        <p:nvSpPr>
          <p:cNvPr id="937" name="Google Shape;937;p79"/>
          <p:cNvSpPr txBox="1"/>
          <p:nvPr/>
        </p:nvSpPr>
        <p:spPr>
          <a:xfrm>
            <a:off x="2090425"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Field visit</a:t>
            </a:r>
            <a:endParaRPr sz="1800">
              <a:solidFill>
                <a:schemeClr val="lt1"/>
              </a:solidFill>
              <a:latin typeface="Montserrat"/>
              <a:ea typeface="Montserrat"/>
              <a:cs typeface="Montserrat"/>
              <a:sym typeface="Montserrat"/>
            </a:endParaRPr>
          </a:p>
        </p:txBody>
      </p:sp>
      <p:sp>
        <p:nvSpPr>
          <p:cNvPr id="938" name="Google Shape;938;p79"/>
          <p:cNvSpPr txBox="1"/>
          <p:nvPr/>
        </p:nvSpPr>
        <p:spPr>
          <a:xfrm>
            <a:off x="2090425" y="3639100"/>
            <a:ext cx="26373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AWS server usage</a:t>
            </a:r>
            <a:endParaRPr sz="1800">
              <a:solidFill>
                <a:schemeClr val="lt1"/>
              </a:solidFill>
              <a:latin typeface="Montserrat"/>
              <a:ea typeface="Montserrat"/>
              <a:cs typeface="Montserrat"/>
              <a:sym typeface="Montserrat"/>
            </a:endParaRPr>
          </a:p>
        </p:txBody>
      </p:sp>
      <p:sp>
        <p:nvSpPr>
          <p:cNvPr id="939" name="Google Shape;939;p79"/>
          <p:cNvSpPr txBox="1"/>
          <p:nvPr/>
        </p:nvSpPr>
        <p:spPr>
          <a:xfrm>
            <a:off x="2090425" y="44583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Datasets</a:t>
            </a:r>
            <a:endParaRPr sz="1800">
              <a:solidFill>
                <a:schemeClr val="lt1"/>
              </a:solidFill>
              <a:latin typeface="Montserrat"/>
              <a:ea typeface="Montserrat"/>
              <a:cs typeface="Montserrat"/>
              <a:sym typeface="Montserrat"/>
            </a:endParaRPr>
          </a:p>
        </p:txBody>
      </p:sp>
      <p:sp>
        <p:nvSpPr>
          <p:cNvPr id="940" name="Google Shape;940;p79"/>
          <p:cNvSpPr txBox="1"/>
          <p:nvPr/>
        </p:nvSpPr>
        <p:spPr>
          <a:xfrm>
            <a:off x="5993850" y="28198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3000</a:t>
            </a:r>
            <a:endParaRPr sz="1800">
              <a:solidFill>
                <a:schemeClr val="lt1"/>
              </a:solidFill>
              <a:latin typeface="Montserrat"/>
              <a:ea typeface="Montserrat"/>
              <a:cs typeface="Montserrat"/>
              <a:sym typeface="Montserrat"/>
            </a:endParaRPr>
          </a:p>
        </p:txBody>
      </p:sp>
      <p:sp>
        <p:nvSpPr>
          <p:cNvPr id="941" name="Google Shape;941;p79"/>
          <p:cNvSpPr txBox="1"/>
          <p:nvPr/>
        </p:nvSpPr>
        <p:spPr>
          <a:xfrm>
            <a:off x="5993850" y="3608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300</a:t>
            </a:r>
            <a:endParaRPr sz="1800">
              <a:solidFill>
                <a:schemeClr val="lt1"/>
              </a:solidFill>
              <a:latin typeface="Montserrat"/>
              <a:ea typeface="Montserrat"/>
              <a:cs typeface="Montserrat"/>
              <a:sym typeface="Montserrat"/>
            </a:endParaRPr>
          </a:p>
        </p:txBody>
      </p:sp>
      <p:sp>
        <p:nvSpPr>
          <p:cNvPr id="942" name="Google Shape;942;p79"/>
          <p:cNvSpPr txBox="1"/>
          <p:nvPr/>
        </p:nvSpPr>
        <p:spPr>
          <a:xfrm>
            <a:off x="5993850" y="439650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2000</a:t>
            </a:r>
            <a:endParaRPr sz="1800">
              <a:solidFill>
                <a:schemeClr val="lt1"/>
              </a:solidFill>
              <a:latin typeface="Montserrat"/>
              <a:ea typeface="Montserrat"/>
              <a:cs typeface="Montserrat"/>
              <a:sym typeface="Montserrat"/>
            </a:endParaRPr>
          </a:p>
        </p:txBody>
      </p:sp>
      <p:cxnSp>
        <p:nvCxnSpPr>
          <p:cNvPr id="943" name="Google Shape;943;p79"/>
          <p:cNvCxnSpPr/>
          <p:nvPr/>
        </p:nvCxnSpPr>
        <p:spPr>
          <a:xfrm>
            <a:off x="1879000" y="5145475"/>
            <a:ext cx="6686100" cy="26400"/>
          </a:xfrm>
          <a:prstGeom prst="straightConnector1">
            <a:avLst/>
          </a:prstGeom>
          <a:noFill/>
          <a:ln w="19050" cap="flat" cmpd="sng">
            <a:solidFill>
              <a:schemeClr val="lt1"/>
            </a:solidFill>
            <a:prstDash val="solid"/>
            <a:round/>
            <a:headEnd type="none" w="med" len="med"/>
            <a:tailEnd type="none" w="med" len="med"/>
          </a:ln>
        </p:spPr>
      </p:cxnSp>
      <p:sp>
        <p:nvSpPr>
          <p:cNvPr id="944" name="Google Shape;944;p79"/>
          <p:cNvSpPr txBox="1"/>
          <p:nvPr/>
        </p:nvSpPr>
        <p:spPr>
          <a:xfrm>
            <a:off x="2090425" y="5436175"/>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Total</a:t>
            </a:r>
            <a:endParaRPr sz="1800">
              <a:solidFill>
                <a:schemeClr val="lt1"/>
              </a:solidFill>
              <a:latin typeface="Montserrat"/>
              <a:ea typeface="Montserrat"/>
              <a:cs typeface="Montserrat"/>
              <a:sym typeface="Montserrat"/>
            </a:endParaRPr>
          </a:p>
        </p:txBody>
      </p:sp>
      <p:sp>
        <p:nvSpPr>
          <p:cNvPr id="945" name="Google Shape;945;p79"/>
          <p:cNvSpPr txBox="1"/>
          <p:nvPr/>
        </p:nvSpPr>
        <p:spPr>
          <a:xfrm>
            <a:off x="5993850" y="5445050"/>
            <a:ext cx="1805400" cy="4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Montserrat"/>
                <a:ea typeface="Montserrat"/>
                <a:cs typeface="Montserrat"/>
                <a:sym typeface="Montserrat"/>
              </a:rPr>
              <a:t>5300</a:t>
            </a:r>
            <a:endParaRPr sz="1800">
              <a:solidFill>
                <a:schemeClr val="lt1"/>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0"/>
          <p:cNvSpPr txBox="1"/>
          <p:nvPr/>
        </p:nvSpPr>
        <p:spPr>
          <a:xfrm>
            <a:off x="1455525" y="2527795"/>
            <a:ext cx="8872200" cy="1139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5400"/>
              <a:buFont typeface="Lora"/>
              <a:buNone/>
            </a:pPr>
            <a:r>
              <a:rPr lang="en-US" sz="5400" b="1" i="0" u="none" strike="noStrike" cap="none">
                <a:solidFill>
                  <a:schemeClr val="lt1"/>
                </a:solidFill>
                <a:latin typeface="Lora"/>
                <a:ea typeface="Lora"/>
                <a:cs typeface="Lora"/>
                <a:sym typeface="Lora"/>
              </a:rPr>
              <a:t>Thank You!</a:t>
            </a:r>
            <a:endParaRPr/>
          </a:p>
          <a:p>
            <a:pPr marL="0" marR="0" lvl="0" indent="0" algn="ctr" rtl="0">
              <a:lnSpc>
                <a:spcPct val="100000"/>
              </a:lnSpc>
              <a:spcBef>
                <a:spcPts val="0"/>
              </a:spcBef>
              <a:spcAft>
                <a:spcPts val="0"/>
              </a:spcAft>
              <a:buClr>
                <a:schemeClr val="lt1"/>
              </a:buClr>
              <a:buSzPts val="1800"/>
              <a:buFont typeface="Lora"/>
              <a:buNone/>
            </a:pPr>
            <a:endParaRPr/>
          </a:p>
        </p:txBody>
      </p:sp>
      <p:sp>
        <p:nvSpPr>
          <p:cNvPr id="951" name="Google Shape;951;p80"/>
          <p:cNvSpPr/>
          <p:nvPr/>
        </p:nvSpPr>
        <p:spPr>
          <a:xfrm>
            <a:off x="1805282" y="1275834"/>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55" y="42227"/>
                </a:lnTo>
                <a:lnTo>
                  <a:pt x="1036243" y="19431"/>
                </a:lnTo>
                <a:lnTo>
                  <a:pt x="989825" y="5016"/>
                </a:lnTo>
                <a:lnTo>
                  <a:pt x="939990" y="0"/>
                </a:lnTo>
                <a:lnTo>
                  <a:pt x="890155" y="5016"/>
                </a:lnTo>
                <a:lnTo>
                  <a:pt x="843737" y="19431"/>
                </a:lnTo>
                <a:lnTo>
                  <a:pt x="801738" y="42227"/>
                </a:lnTo>
                <a:lnTo>
                  <a:pt x="766813"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46"/>
                </a:lnTo>
                <a:lnTo>
                  <a:pt x="247281" y="494563"/>
                </a:lnTo>
                <a:lnTo>
                  <a:pt x="297116" y="489546"/>
                </a:lnTo>
                <a:lnTo>
                  <a:pt x="343535" y="475132"/>
                </a:lnTo>
                <a:lnTo>
                  <a:pt x="385533" y="452335"/>
                </a:lnTo>
                <a:lnTo>
                  <a:pt x="420446" y="423519"/>
                </a:lnTo>
                <a:lnTo>
                  <a:pt x="455371" y="452335"/>
                </a:lnTo>
                <a:lnTo>
                  <a:pt x="497382" y="475132"/>
                </a:lnTo>
                <a:lnTo>
                  <a:pt x="543801" y="489546"/>
                </a:lnTo>
                <a:lnTo>
                  <a:pt x="593636" y="494563"/>
                </a:lnTo>
                <a:lnTo>
                  <a:pt x="643470" y="489546"/>
                </a:lnTo>
                <a:lnTo>
                  <a:pt x="689889" y="475132"/>
                </a:lnTo>
                <a:lnTo>
                  <a:pt x="731888" y="452335"/>
                </a:lnTo>
                <a:lnTo>
                  <a:pt x="766813" y="423519"/>
                </a:lnTo>
                <a:lnTo>
                  <a:pt x="801738" y="452335"/>
                </a:lnTo>
                <a:lnTo>
                  <a:pt x="843737" y="475132"/>
                </a:lnTo>
                <a:lnTo>
                  <a:pt x="890155" y="489546"/>
                </a:lnTo>
                <a:lnTo>
                  <a:pt x="939990" y="494563"/>
                </a:lnTo>
                <a:lnTo>
                  <a:pt x="989825" y="489546"/>
                </a:lnTo>
                <a:lnTo>
                  <a:pt x="1036243" y="475132"/>
                </a:lnTo>
                <a:lnTo>
                  <a:pt x="1078255"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952" name="Google Shape;952;p80"/>
          <p:cNvSpPr/>
          <p:nvPr/>
        </p:nvSpPr>
        <p:spPr>
          <a:xfrm rot="4028130" flipH="1">
            <a:off x="4941432" y="5896466"/>
            <a:ext cx="1378189" cy="1378189"/>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953" name="Google Shape;953;p80"/>
          <p:cNvSpPr/>
          <p:nvPr/>
        </p:nvSpPr>
        <p:spPr>
          <a:xfrm rot="4027890" flipH="1">
            <a:off x="5689172" y="5645811"/>
            <a:ext cx="813654" cy="813654"/>
          </a:xfrm>
          <a:prstGeom prst="flowChartConnector">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sp>
        <p:nvSpPr>
          <p:cNvPr id="954" name="Google Shape;954;p80"/>
          <p:cNvSpPr/>
          <p:nvPr/>
        </p:nvSpPr>
        <p:spPr>
          <a:xfrm>
            <a:off x="11113477" y="0"/>
            <a:ext cx="1078500" cy="6858000"/>
          </a:xfrm>
          <a:prstGeom prst="rect">
            <a:avLst/>
          </a:prstGeom>
          <a:solidFill>
            <a:srgbClr val="DE57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955" name="Google Shape;955;p80"/>
          <p:cNvPicPr preferRelativeResize="0"/>
          <p:nvPr/>
        </p:nvPicPr>
        <p:blipFill>
          <a:blip r:embed="rId3">
            <a:alphaModFix amt="97000"/>
          </a:blip>
          <a:stretch>
            <a:fillRect/>
          </a:stretch>
        </p:blipFill>
        <p:spPr>
          <a:xfrm>
            <a:off x="8982675" y="4228975"/>
            <a:ext cx="3839775" cy="2157900"/>
          </a:xfrm>
          <a:prstGeom prst="rect">
            <a:avLst/>
          </a:prstGeom>
          <a:noFill/>
          <a:ln>
            <a:noFill/>
          </a:ln>
        </p:spPr>
      </p:pic>
      <p:pic>
        <p:nvPicPr>
          <p:cNvPr id="956" name="Google Shape;956;p80"/>
          <p:cNvPicPr preferRelativeResize="0"/>
          <p:nvPr/>
        </p:nvPicPr>
        <p:blipFill>
          <a:blip r:embed="rId4">
            <a:alphaModFix/>
          </a:blip>
          <a:stretch>
            <a:fillRect/>
          </a:stretch>
        </p:blipFill>
        <p:spPr>
          <a:xfrm>
            <a:off x="10327728" y="4890588"/>
            <a:ext cx="2338612" cy="23386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alpha val="92941"/>
          </a:schemeClr>
        </a:solidFill>
        <a:effectLst/>
      </p:bgPr>
    </p:bg>
    <p:spTree>
      <p:nvGrpSpPr>
        <p:cNvPr id="1" name="Shape 189"/>
        <p:cNvGrpSpPr/>
        <p:nvPr/>
      </p:nvGrpSpPr>
      <p:grpSpPr>
        <a:xfrm>
          <a:off x="0" y="0"/>
          <a:ext cx="0" cy="0"/>
          <a:chOff x="0" y="0"/>
          <a:chExt cx="0" cy="0"/>
        </a:xfrm>
      </p:grpSpPr>
      <p:sp>
        <p:nvSpPr>
          <p:cNvPr id="190" name="Google Shape;190;p19"/>
          <p:cNvSpPr/>
          <p:nvPr/>
        </p:nvSpPr>
        <p:spPr>
          <a:xfrm>
            <a:off x="11709352" y="5191103"/>
            <a:ext cx="483023" cy="983403"/>
          </a:xfrm>
          <a:custGeom>
            <a:avLst/>
            <a:gdLst/>
            <a:ahLst/>
            <a:cxnLst/>
            <a:rect l="l" t="t" r="r" b="b"/>
            <a:pathLst>
              <a:path w="724534" h="1475104" extrusionOk="0">
                <a:moveTo>
                  <a:pt x="0" y="736633"/>
                </a:moveTo>
                <a:lnTo>
                  <a:pt x="1559" y="688097"/>
                </a:lnTo>
                <a:lnTo>
                  <a:pt x="6174" y="640410"/>
                </a:lnTo>
                <a:lnTo>
                  <a:pt x="13748" y="593671"/>
                </a:lnTo>
                <a:lnTo>
                  <a:pt x="24183" y="547974"/>
                </a:lnTo>
                <a:lnTo>
                  <a:pt x="37384" y="503416"/>
                </a:lnTo>
                <a:lnTo>
                  <a:pt x="53254" y="460094"/>
                </a:lnTo>
                <a:lnTo>
                  <a:pt x="71696" y="418103"/>
                </a:lnTo>
                <a:lnTo>
                  <a:pt x="92614" y="377540"/>
                </a:lnTo>
                <a:lnTo>
                  <a:pt x="115911" y="338501"/>
                </a:lnTo>
                <a:lnTo>
                  <a:pt x="141491" y="301083"/>
                </a:lnTo>
                <a:lnTo>
                  <a:pt x="169257" y="265381"/>
                </a:lnTo>
                <a:lnTo>
                  <a:pt x="199112" y="231492"/>
                </a:lnTo>
                <a:lnTo>
                  <a:pt x="230960" y="199512"/>
                </a:lnTo>
                <a:lnTo>
                  <a:pt x="264704" y="169537"/>
                </a:lnTo>
                <a:lnTo>
                  <a:pt x="300248" y="141664"/>
                </a:lnTo>
                <a:lnTo>
                  <a:pt x="337495" y="115989"/>
                </a:lnTo>
                <a:lnTo>
                  <a:pt x="376349" y="92608"/>
                </a:lnTo>
                <a:lnTo>
                  <a:pt x="416712" y="71617"/>
                </a:lnTo>
                <a:lnTo>
                  <a:pt x="458489" y="53112"/>
                </a:lnTo>
                <a:lnTo>
                  <a:pt x="501583" y="37191"/>
                </a:lnTo>
                <a:lnTo>
                  <a:pt x="545897" y="23948"/>
                </a:lnTo>
                <a:lnTo>
                  <a:pt x="591335" y="13481"/>
                </a:lnTo>
                <a:lnTo>
                  <a:pt x="637800" y="5885"/>
                </a:lnTo>
                <a:lnTo>
                  <a:pt x="685195" y="1257"/>
                </a:lnTo>
                <a:lnTo>
                  <a:pt x="723970" y="0"/>
                </a:lnTo>
                <a:lnTo>
                  <a:pt x="723970" y="1474513"/>
                </a:lnTo>
                <a:lnTo>
                  <a:pt x="685195" y="1473251"/>
                </a:lnTo>
                <a:lnTo>
                  <a:pt x="637800" y="1468606"/>
                </a:lnTo>
                <a:lnTo>
                  <a:pt x="591335" y="1460983"/>
                </a:lnTo>
                <a:lnTo>
                  <a:pt x="545897" y="1450480"/>
                </a:lnTo>
                <a:lnTo>
                  <a:pt x="501583" y="1437193"/>
                </a:lnTo>
                <a:lnTo>
                  <a:pt x="458489" y="1421220"/>
                </a:lnTo>
                <a:lnTo>
                  <a:pt x="416712" y="1402658"/>
                </a:lnTo>
                <a:lnTo>
                  <a:pt x="376349" y="1381605"/>
                </a:lnTo>
                <a:lnTo>
                  <a:pt x="337495" y="1358156"/>
                </a:lnTo>
                <a:lnTo>
                  <a:pt x="300248" y="1332410"/>
                </a:lnTo>
                <a:lnTo>
                  <a:pt x="264704" y="1304464"/>
                </a:lnTo>
                <a:lnTo>
                  <a:pt x="230960" y="1274416"/>
                </a:lnTo>
                <a:lnTo>
                  <a:pt x="199112" y="1242361"/>
                </a:lnTo>
                <a:lnTo>
                  <a:pt x="169257" y="1208398"/>
                </a:lnTo>
                <a:lnTo>
                  <a:pt x="141491" y="1172623"/>
                </a:lnTo>
                <a:lnTo>
                  <a:pt x="115911" y="1135134"/>
                </a:lnTo>
                <a:lnTo>
                  <a:pt x="92614" y="1096028"/>
                </a:lnTo>
                <a:lnTo>
                  <a:pt x="71696" y="1055402"/>
                </a:lnTo>
                <a:lnTo>
                  <a:pt x="53254" y="1013354"/>
                </a:lnTo>
                <a:lnTo>
                  <a:pt x="37384" y="969980"/>
                </a:lnTo>
                <a:lnTo>
                  <a:pt x="24183" y="925379"/>
                </a:lnTo>
                <a:lnTo>
                  <a:pt x="13748" y="879646"/>
                </a:lnTo>
                <a:lnTo>
                  <a:pt x="6174" y="832879"/>
                </a:lnTo>
                <a:lnTo>
                  <a:pt x="1559" y="785176"/>
                </a:lnTo>
                <a:lnTo>
                  <a:pt x="0" y="736633"/>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191" name="Google Shape;191;p19"/>
          <p:cNvSpPr/>
          <p:nvPr/>
        </p:nvSpPr>
        <p:spPr>
          <a:xfrm>
            <a:off x="958470" y="4744575"/>
            <a:ext cx="791633" cy="329777"/>
          </a:xfrm>
          <a:custGeom>
            <a:avLst/>
            <a:gdLst/>
            <a:ahLst/>
            <a:cxnLst/>
            <a:rect l="l" t="t" r="r" b="b"/>
            <a:pathLst>
              <a:path w="1187450" h="494665" extrusionOk="0">
                <a:moveTo>
                  <a:pt x="1187284" y="247294"/>
                </a:moveTo>
                <a:lnTo>
                  <a:pt x="1182255" y="197446"/>
                </a:lnTo>
                <a:lnTo>
                  <a:pt x="1167841" y="151028"/>
                </a:lnTo>
                <a:lnTo>
                  <a:pt x="1145044" y="109029"/>
                </a:lnTo>
                <a:lnTo>
                  <a:pt x="1114856" y="72428"/>
                </a:lnTo>
                <a:lnTo>
                  <a:pt x="1078255" y="42240"/>
                </a:lnTo>
                <a:lnTo>
                  <a:pt x="1036243" y="19431"/>
                </a:lnTo>
                <a:lnTo>
                  <a:pt x="989825" y="5029"/>
                </a:lnTo>
                <a:lnTo>
                  <a:pt x="939990" y="0"/>
                </a:lnTo>
                <a:lnTo>
                  <a:pt x="890155" y="5029"/>
                </a:lnTo>
                <a:lnTo>
                  <a:pt x="843737" y="19431"/>
                </a:lnTo>
                <a:lnTo>
                  <a:pt x="801738" y="42240"/>
                </a:lnTo>
                <a:lnTo>
                  <a:pt x="766813" y="71043"/>
                </a:lnTo>
                <a:lnTo>
                  <a:pt x="731901" y="42240"/>
                </a:lnTo>
                <a:lnTo>
                  <a:pt x="689889" y="19431"/>
                </a:lnTo>
                <a:lnTo>
                  <a:pt x="643470" y="5029"/>
                </a:lnTo>
                <a:lnTo>
                  <a:pt x="593636" y="0"/>
                </a:lnTo>
                <a:lnTo>
                  <a:pt x="543801" y="5029"/>
                </a:lnTo>
                <a:lnTo>
                  <a:pt x="497382" y="19431"/>
                </a:lnTo>
                <a:lnTo>
                  <a:pt x="455383" y="42240"/>
                </a:lnTo>
                <a:lnTo>
                  <a:pt x="420458" y="71056"/>
                </a:lnTo>
                <a:lnTo>
                  <a:pt x="385546" y="42240"/>
                </a:lnTo>
                <a:lnTo>
                  <a:pt x="343535" y="19431"/>
                </a:lnTo>
                <a:lnTo>
                  <a:pt x="297116" y="5029"/>
                </a:lnTo>
                <a:lnTo>
                  <a:pt x="247281" y="0"/>
                </a:lnTo>
                <a:lnTo>
                  <a:pt x="197446" y="5029"/>
                </a:lnTo>
                <a:lnTo>
                  <a:pt x="151028" y="19431"/>
                </a:lnTo>
                <a:lnTo>
                  <a:pt x="109029" y="42240"/>
                </a:lnTo>
                <a:lnTo>
                  <a:pt x="72428" y="72428"/>
                </a:lnTo>
                <a:lnTo>
                  <a:pt x="42240" y="109029"/>
                </a:lnTo>
                <a:lnTo>
                  <a:pt x="19431" y="151028"/>
                </a:lnTo>
                <a:lnTo>
                  <a:pt x="5029" y="197446"/>
                </a:lnTo>
                <a:lnTo>
                  <a:pt x="0" y="247281"/>
                </a:lnTo>
                <a:lnTo>
                  <a:pt x="5029" y="297129"/>
                </a:lnTo>
                <a:lnTo>
                  <a:pt x="19431" y="343547"/>
                </a:lnTo>
                <a:lnTo>
                  <a:pt x="42240" y="385546"/>
                </a:lnTo>
                <a:lnTo>
                  <a:pt x="72428" y="422148"/>
                </a:lnTo>
                <a:lnTo>
                  <a:pt x="109029" y="452335"/>
                </a:lnTo>
                <a:lnTo>
                  <a:pt x="151028" y="475132"/>
                </a:lnTo>
                <a:lnTo>
                  <a:pt x="197446" y="489546"/>
                </a:lnTo>
                <a:lnTo>
                  <a:pt x="247281" y="494576"/>
                </a:lnTo>
                <a:lnTo>
                  <a:pt x="297116" y="489546"/>
                </a:lnTo>
                <a:lnTo>
                  <a:pt x="343535" y="475132"/>
                </a:lnTo>
                <a:lnTo>
                  <a:pt x="385546" y="452335"/>
                </a:lnTo>
                <a:lnTo>
                  <a:pt x="420458" y="423532"/>
                </a:lnTo>
                <a:lnTo>
                  <a:pt x="455383" y="452335"/>
                </a:lnTo>
                <a:lnTo>
                  <a:pt x="497382" y="475132"/>
                </a:lnTo>
                <a:lnTo>
                  <a:pt x="543801" y="489546"/>
                </a:lnTo>
                <a:lnTo>
                  <a:pt x="593636" y="494576"/>
                </a:lnTo>
                <a:lnTo>
                  <a:pt x="643470" y="489546"/>
                </a:lnTo>
                <a:lnTo>
                  <a:pt x="689889" y="475132"/>
                </a:lnTo>
                <a:lnTo>
                  <a:pt x="731901" y="452335"/>
                </a:lnTo>
                <a:lnTo>
                  <a:pt x="766813" y="423545"/>
                </a:lnTo>
                <a:lnTo>
                  <a:pt x="801738" y="452335"/>
                </a:lnTo>
                <a:lnTo>
                  <a:pt x="843737" y="475132"/>
                </a:lnTo>
                <a:lnTo>
                  <a:pt x="890155" y="489546"/>
                </a:lnTo>
                <a:lnTo>
                  <a:pt x="939990" y="494576"/>
                </a:lnTo>
                <a:lnTo>
                  <a:pt x="989825" y="489546"/>
                </a:lnTo>
                <a:lnTo>
                  <a:pt x="1036243" y="475132"/>
                </a:lnTo>
                <a:lnTo>
                  <a:pt x="1078255" y="452335"/>
                </a:lnTo>
                <a:lnTo>
                  <a:pt x="1114856" y="422148"/>
                </a:lnTo>
                <a:lnTo>
                  <a:pt x="1145044" y="385546"/>
                </a:lnTo>
                <a:lnTo>
                  <a:pt x="1167841" y="343547"/>
                </a:lnTo>
                <a:lnTo>
                  <a:pt x="1182255" y="297129"/>
                </a:lnTo>
                <a:lnTo>
                  <a:pt x="1187284" y="247294"/>
                </a:lnTo>
                <a:close/>
              </a:path>
            </a:pathLst>
          </a:custGeom>
          <a:solidFill>
            <a:srgbClr val="4B8F36">
              <a:alpha val="4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pic>
        <p:nvPicPr>
          <p:cNvPr id="192" name="Google Shape;192;p19"/>
          <p:cNvPicPr preferRelativeResize="0"/>
          <p:nvPr/>
        </p:nvPicPr>
        <p:blipFill rotWithShape="1">
          <a:blip r:embed="rId3">
            <a:alphaModFix amt="31000"/>
          </a:blip>
          <a:srcRect t="19343" b="19343"/>
          <a:stretch/>
        </p:blipFill>
        <p:spPr>
          <a:xfrm>
            <a:off x="0" y="0"/>
            <a:ext cx="12191999" cy="4204822"/>
          </a:xfrm>
          <a:prstGeom prst="rect">
            <a:avLst/>
          </a:prstGeom>
          <a:noFill/>
          <a:ln>
            <a:noFill/>
          </a:ln>
        </p:spPr>
      </p:pic>
      <p:sp>
        <p:nvSpPr>
          <p:cNvPr id="193" name="Google Shape;193;p19"/>
          <p:cNvSpPr/>
          <p:nvPr/>
        </p:nvSpPr>
        <p:spPr>
          <a:xfrm>
            <a:off x="2816050" y="2719425"/>
            <a:ext cx="6704337" cy="2134395"/>
          </a:xfrm>
          <a:custGeom>
            <a:avLst/>
            <a:gdLst/>
            <a:ahLst/>
            <a:cxnLst/>
            <a:rect l="l" t="t" r="r" b="b"/>
            <a:pathLst>
              <a:path w="8513444" h="4665345" extrusionOk="0">
                <a:moveTo>
                  <a:pt x="8199452" y="4664816"/>
                </a:moveTo>
                <a:lnTo>
                  <a:pt x="316678" y="4664816"/>
                </a:lnTo>
                <a:lnTo>
                  <a:pt x="277489" y="4657406"/>
                </a:lnTo>
                <a:lnTo>
                  <a:pt x="235140" y="4643848"/>
                </a:lnTo>
                <a:lnTo>
                  <a:pt x="195169" y="4625471"/>
                </a:lnTo>
                <a:lnTo>
                  <a:pt x="157926" y="4602624"/>
                </a:lnTo>
                <a:lnTo>
                  <a:pt x="123759" y="4575654"/>
                </a:lnTo>
                <a:lnTo>
                  <a:pt x="93017" y="4544912"/>
                </a:lnTo>
                <a:lnTo>
                  <a:pt x="66047" y="4510745"/>
                </a:lnTo>
                <a:lnTo>
                  <a:pt x="43200" y="4473502"/>
                </a:lnTo>
                <a:lnTo>
                  <a:pt x="24822" y="4433531"/>
                </a:lnTo>
                <a:lnTo>
                  <a:pt x="11264" y="4391182"/>
                </a:lnTo>
                <a:lnTo>
                  <a:pt x="2874" y="4346803"/>
                </a:lnTo>
                <a:lnTo>
                  <a:pt x="0" y="4300742"/>
                </a:lnTo>
                <a:lnTo>
                  <a:pt x="0" y="367928"/>
                </a:lnTo>
                <a:lnTo>
                  <a:pt x="2874" y="321868"/>
                </a:lnTo>
                <a:lnTo>
                  <a:pt x="11264" y="277488"/>
                </a:lnTo>
                <a:lnTo>
                  <a:pt x="24822" y="235139"/>
                </a:lnTo>
                <a:lnTo>
                  <a:pt x="43200" y="195169"/>
                </a:lnTo>
                <a:lnTo>
                  <a:pt x="66047" y="157926"/>
                </a:lnTo>
                <a:lnTo>
                  <a:pt x="93017" y="123759"/>
                </a:lnTo>
                <a:lnTo>
                  <a:pt x="123759" y="93016"/>
                </a:lnTo>
                <a:lnTo>
                  <a:pt x="157926" y="66047"/>
                </a:lnTo>
                <a:lnTo>
                  <a:pt x="195169" y="43199"/>
                </a:lnTo>
                <a:lnTo>
                  <a:pt x="235140" y="24822"/>
                </a:lnTo>
                <a:lnTo>
                  <a:pt x="277489" y="11264"/>
                </a:lnTo>
                <a:lnTo>
                  <a:pt x="321868" y="2874"/>
                </a:lnTo>
                <a:lnTo>
                  <a:pt x="367924" y="0"/>
                </a:lnTo>
                <a:lnTo>
                  <a:pt x="8148206" y="0"/>
                </a:lnTo>
                <a:lnTo>
                  <a:pt x="8194262" y="2874"/>
                </a:lnTo>
                <a:lnTo>
                  <a:pt x="8238641" y="11264"/>
                </a:lnTo>
                <a:lnTo>
                  <a:pt x="8280990" y="24822"/>
                </a:lnTo>
                <a:lnTo>
                  <a:pt x="8320961" y="43199"/>
                </a:lnTo>
                <a:lnTo>
                  <a:pt x="8358204" y="66047"/>
                </a:lnTo>
                <a:lnTo>
                  <a:pt x="8392371" y="93016"/>
                </a:lnTo>
                <a:lnTo>
                  <a:pt x="8423113" y="123759"/>
                </a:lnTo>
                <a:lnTo>
                  <a:pt x="8450083" y="157926"/>
                </a:lnTo>
                <a:lnTo>
                  <a:pt x="8472930" y="195169"/>
                </a:lnTo>
                <a:lnTo>
                  <a:pt x="8491307" y="235139"/>
                </a:lnTo>
                <a:lnTo>
                  <a:pt x="8504865" y="277488"/>
                </a:lnTo>
                <a:lnTo>
                  <a:pt x="8513054" y="320800"/>
                </a:lnTo>
                <a:lnTo>
                  <a:pt x="8513054" y="4347871"/>
                </a:lnTo>
                <a:lnTo>
                  <a:pt x="8504865" y="4391182"/>
                </a:lnTo>
                <a:lnTo>
                  <a:pt x="8491307" y="4433531"/>
                </a:lnTo>
                <a:lnTo>
                  <a:pt x="8472930" y="4473502"/>
                </a:lnTo>
                <a:lnTo>
                  <a:pt x="8450083" y="4510745"/>
                </a:lnTo>
                <a:lnTo>
                  <a:pt x="8423113" y="4544912"/>
                </a:lnTo>
                <a:lnTo>
                  <a:pt x="8392371" y="4575654"/>
                </a:lnTo>
                <a:lnTo>
                  <a:pt x="8358204" y="4602624"/>
                </a:lnTo>
                <a:lnTo>
                  <a:pt x="8320961" y="4625471"/>
                </a:lnTo>
                <a:lnTo>
                  <a:pt x="8280990" y="4643848"/>
                </a:lnTo>
                <a:lnTo>
                  <a:pt x="8238641" y="4657406"/>
                </a:lnTo>
                <a:lnTo>
                  <a:pt x="8199452" y="4664816"/>
                </a:lnTo>
                <a:close/>
              </a:path>
            </a:pathLst>
          </a:custGeom>
          <a:solidFill>
            <a:srgbClr val="4B8F36">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grpSp>
        <p:nvGrpSpPr>
          <p:cNvPr id="194" name="Google Shape;194;p19"/>
          <p:cNvGrpSpPr/>
          <p:nvPr/>
        </p:nvGrpSpPr>
        <p:grpSpPr>
          <a:xfrm>
            <a:off x="3040113" y="3003000"/>
            <a:ext cx="6256200" cy="1438700"/>
            <a:chOff x="5498314" y="3710353"/>
            <a:chExt cx="6256200" cy="1438700"/>
          </a:xfrm>
        </p:grpSpPr>
        <p:sp>
          <p:nvSpPr>
            <p:cNvPr id="195" name="Google Shape;195;p19"/>
            <p:cNvSpPr txBox="1"/>
            <p:nvPr/>
          </p:nvSpPr>
          <p:spPr>
            <a:xfrm>
              <a:off x="5498314" y="3710353"/>
              <a:ext cx="6256200" cy="554100"/>
            </a:xfrm>
            <a:prstGeom prst="rect">
              <a:avLst/>
            </a:prstGeom>
            <a:noFill/>
            <a:ln>
              <a:noFill/>
            </a:ln>
          </p:spPr>
          <p:txBody>
            <a:bodyPr spcFirstLastPara="1" wrap="square" lIns="91425" tIns="45700" rIns="91425" bIns="45700" anchor="t" anchorCtr="0">
              <a:spAutoFit/>
            </a:bodyPr>
            <a:lstStyle/>
            <a:p>
              <a:pPr marL="0" lvl="0" indent="0" algn="ctr" rtl="0">
                <a:lnSpc>
                  <a:spcPct val="167950"/>
                </a:lnSpc>
                <a:spcBef>
                  <a:spcPts val="0"/>
                </a:spcBef>
                <a:spcAft>
                  <a:spcPts val="0"/>
                </a:spcAft>
                <a:buClr>
                  <a:schemeClr val="dk1"/>
                </a:buClr>
                <a:buFont typeface="Arial"/>
                <a:buNone/>
              </a:pPr>
              <a:r>
                <a:rPr lang="en-US" sz="3000" b="1">
                  <a:solidFill>
                    <a:schemeClr val="lt1"/>
                  </a:solidFill>
                  <a:latin typeface="Calibri"/>
                  <a:ea typeface="Calibri"/>
                  <a:cs typeface="Calibri"/>
                  <a:sym typeface="Calibri"/>
                </a:rPr>
                <a:t>IT 21013164| Samarasinghe G.D.M.J</a:t>
              </a:r>
              <a:endParaRPr sz="3000" b="1">
                <a:solidFill>
                  <a:schemeClr val="lt1"/>
                </a:solidFill>
                <a:latin typeface="Montserrat"/>
                <a:ea typeface="Montserrat"/>
                <a:cs typeface="Montserrat"/>
                <a:sym typeface="Montserrat"/>
              </a:endParaRPr>
            </a:p>
          </p:txBody>
        </p:sp>
        <p:sp>
          <p:nvSpPr>
            <p:cNvPr id="196" name="Google Shape;196;p19"/>
            <p:cNvSpPr txBox="1"/>
            <p:nvPr/>
          </p:nvSpPr>
          <p:spPr>
            <a:xfrm>
              <a:off x="5498322" y="4502553"/>
              <a:ext cx="5534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Montserrat"/>
                  <a:ea typeface="Montserrat"/>
                  <a:cs typeface="Montserrat"/>
                  <a:sym typeface="Montserrat"/>
                </a:rPr>
                <a:t>BSc. (Hons) Degree in Information Technology Specialization in Information Technology</a:t>
              </a:r>
              <a:endParaRPr sz="1800">
                <a:solidFill>
                  <a:schemeClr val="lt1"/>
                </a:solidFill>
                <a:latin typeface="Montserrat"/>
                <a:ea typeface="Montserrat"/>
                <a:cs typeface="Montserrat"/>
                <a:sym typeface="Montserrat"/>
              </a:endParaRPr>
            </a:p>
          </p:txBody>
        </p:sp>
      </p:grpSp>
      <p:sp>
        <p:nvSpPr>
          <p:cNvPr id="197" name="Google Shape;197;p19"/>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Samarasinghe G.D.M.J</a:t>
            </a:r>
            <a:r>
              <a:rPr lang="en-US" sz="2000" b="1">
                <a:solidFill>
                  <a:schemeClr val="lt1"/>
                </a:solidFill>
                <a:latin typeface="Calibri"/>
                <a:ea typeface="Calibri"/>
                <a:cs typeface="Calibri"/>
                <a:sym typeface="Calibri"/>
              </a:rPr>
              <a:t>| 24-25J-377</a:t>
            </a:r>
            <a:endParaRPr/>
          </a:p>
        </p:txBody>
      </p:sp>
      <p:pic>
        <p:nvPicPr>
          <p:cNvPr id="198" name="Google Shape;198;p19" descr="A black background with blue text&#10;&#10;Description automatically generated"/>
          <p:cNvPicPr preferRelativeResize="0"/>
          <p:nvPr/>
        </p:nvPicPr>
        <p:blipFill rotWithShape="1">
          <a:blip r:embed="rId4">
            <a:alphaModFix/>
          </a:blip>
          <a:srcRect/>
          <a:stretch/>
        </p:blipFill>
        <p:spPr>
          <a:xfrm>
            <a:off x="0" y="6315889"/>
            <a:ext cx="2937753" cy="542111"/>
          </a:xfrm>
          <a:prstGeom prst="rect">
            <a:avLst/>
          </a:prstGeom>
          <a:solidFill>
            <a:schemeClr val="lt1"/>
          </a:solidFill>
          <a:ln>
            <a:noFill/>
          </a:ln>
        </p:spPr>
      </p:pic>
      <p:sp>
        <p:nvSpPr>
          <p:cNvPr id="199" name="Google Shape;199;p19"/>
          <p:cNvSpPr/>
          <p:nvPr/>
        </p:nvSpPr>
        <p:spPr>
          <a:xfrm rot="5400000" flipH="1">
            <a:off x="9308104" y="213516"/>
            <a:ext cx="2454900" cy="2454900"/>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Montserrat"/>
              <a:ea typeface="Montserrat"/>
              <a:cs typeface="Montserrat"/>
              <a:sym typeface="Montserrat"/>
            </a:endParaRPr>
          </a:p>
        </p:txBody>
      </p:sp>
      <p:pic>
        <p:nvPicPr>
          <p:cNvPr id="200" name="Google Shape;200;p19"/>
          <p:cNvPicPr preferRelativeResize="0"/>
          <p:nvPr/>
        </p:nvPicPr>
        <p:blipFill rotWithShape="1">
          <a:blip r:embed="rId5">
            <a:alphaModFix/>
          </a:blip>
          <a:srcRect l="20070" t="13786" r="20249" b="48212"/>
          <a:stretch/>
        </p:blipFill>
        <p:spPr>
          <a:xfrm>
            <a:off x="9308100" y="213525"/>
            <a:ext cx="2568600" cy="2454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6" name="Google Shape;206;p20"/>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07" name="Google Shape;207;p20"/>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 name="Google Shape;208;p20"/>
          <p:cNvSpPr txBox="1"/>
          <p:nvPr/>
        </p:nvSpPr>
        <p:spPr>
          <a:xfrm>
            <a:off x="4861350" y="462700"/>
            <a:ext cx="39246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Gap</a:t>
            </a:r>
            <a:endParaRPr sz="3400" b="1">
              <a:solidFill>
                <a:schemeClr val="lt1"/>
              </a:solidFill>
              <a:latin typeface="Montserrat"/>
              <a:ea typeface="Montserrat"/>
              <a:cs typeface="Montserrat"/>
              <a:sym typeface="Montserrat"/>
            </a:endParaRPr>
          </a:p>
        </p:txBody>
      </p:sp>
      <p:pic>
        <p:nvPicPr>
          <p:cNvPr id="209" name="Google Shape;209;p20"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10" name="Google Shape;210;p20"/>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11" name="Google Shape;211;p20"/>
          <p:cNvSpPr txBox="1"/>
          <p:nvPr/>
        </p:nvSpPr>
        <p:spPr>
          <a:xfrm>
            <a:off x="950650" y="1827400"/>
            <a:ext cx="9833100" cy="1459200"/>
          </a:xfrm>
          <a:prstGeom prst="rect">
            <a:avLst/>
          </a:prstGeom>
          <a:noFill/>
          <a:ln>
            <a:noFill/>
          </a:ln>
        </p:spPr>
        <p:txBody>
          <a:bodyPr spcFirstLastPara="1" wrap="square" lIns="91425" tIns="91425" rIns="91425" bIns="91425" anchor="t" anchorCtr="0">
            <a:noAutofit/>
          </a:bodyPr>
          <a:lstStyle/>
          <a:p>
            <a:pPr marL="457200" lvl="0" indent="-406400" algn="just" rtl="0">
              <a:spcBef>
                <a:spcPts val="0"/>
              </a:spcBef>
              <a:spcAft>
                <a:spcPts val="0"/>
              </a:spcAft>
              <a:buClr>
                <a:schemeClr val="lt1"/>
              </a:buClr>
              <a:buSzPts val="2800"/>
              <a:buFont typeface="Montserrat"/>
              <a:buChar char="●"/>
            </a:pPr>
            <a:r>
              <a:rPr lang="en-US" sz="2500">
                <a:solidFill>
                  <a:schemeClr val="lt1"/>
                </a:solidFill>
                <a:latin typeface="Montserrat"/>
                <a:ea typeface="Montserrat"/>
                <a:cs typeface="Montserrat"/>
                <a:sym typeface="Montserrat"/>
              </a:rPr>
              <a:t>To keep agricultural goods of high quality and market value, it is essential to prevent post-harvest losses</a:t>
            </a:r>
            <a:r>
              <a:rPr lang="en-US" sz="2700">
                <a:solidFill>
                  <a:schemeClr val="lt1"/>
                </a:solidFill>
                <a:latin typeface="Montserrat"/>
                <a:ea typeface="Montserrat"/>
                <a:cs typeface="Montserrat"/>
                <a:sym typeface="Montserrat"/>
              </a:rPr>
              <a:t>.</a:t>
            </a:r>
            <a:endParaRPr sz="27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800">
              <a:solidFill>
                <a:schemeClr val="lt1"/>
              </a:solidFill>
              <a:latin typeface="Montserrat"/>
              <a:ea typeface="Montserrat"/>
              <a:cs typeface="Montserrat"/>
              <a:sym typeface="Montserrat"/>
            </a:endParaRPr>
          </a:p>
          <a:p>
            <a:pPr marL="457200" lvl="0" indent="-387350" algn="just" rtl="0">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Harvesting tomatoes at the right ripeness ensures optimal flavor and quality, enhancing marketability and reducing waste</a:t>
            </a:r>
            <a:endParaRPr sz="2500">
              <a:solidFill>
                <a:schemeClr val="lt1"/>
              </a:solidFill>
              <a:latin typeface="Montserrat"/>
              <a:ea typeface="Montserrat"/>
              <a:cs typeface="Montserrat"/>
              <a:sym typeface="Montserrat"/>
            </a:endParaRPr>
          </a:p>
          <a:p>
            <a:pPr marL="457200" lvl="0" indent="0" algn="just" rtl="0">
              <a:spcBef>
                <a:spcPts val="0"/>
              </a:spcBef>
              <a:spcAft>
                <a:spcPts val="0"/>
              </a:spcAft>
              <a:buNone/>
            </a:pPr>
            <a:endParaRPr sz="2500">
              <a:solidFill>
                <a:schemeClr val="lt1"/>
              </a:solidFill>
              <a:latin typeface="Montserrat"/>
              <a:ea typeface="Montserrat"/>
              <a:cs typeface="Montserrat"/>
              <a:sym typeface="Montserrat"/>
            </a:endParaRPr>
          </a:p>
          <a:p>
            <a:pPr marL="457200" lvl="0" indent="-406400" algn="just" rtl="0">
              <a:spcBef>
                <a:spcPts val="0"/>
              </a:spcBef>
              <a:spcAft>
                <a:spcPts val="0"/>
              </a:spcAft>
              <a:buClr>
                <a:schemeClr val="lt1"/>
              </a:buClr>
              <a:buSzPts val="2800"/>
              <a:buFont typeface="Montserrat"/>
              <a:buChar char="●"/>
            </a:pPr>
            <a:r>
              <a:rPr lang="en-US" sz="2800">
                <a:solidFill>
                  <a:schemeClr val="lt1"/>
                </a:solidFill>
                <a:latin typeface="Montserrat"/>
                <a:ea typeface="Montserrat"/>
                <a:cs typeface="Montserrat"/>
                <a:sym typeface="Montserrat"/>
              </a:rPr>
              <a:t>Identifying ripeness stages is crucial for timing tomato harvests to ensure peak quality and market appeal.</a:t>
            </a:r>
            <a:endParaRPr sz="28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p:nvPr/>
        </p:nvSpPr>
        <p:spPr>
          <a:xfrm>
            <a:off x="1389" y="1396"/>
            <a:ext cx="896469" cy="896469"/>
          </a:xfrm>
          <a:custGeom>
            <a:avLst/>
            <a:gdLst/>
            <a:ahLst/>
            <a:cxnLst/>
            <a:rect l="l" t="t" r="r" b="b"/>
            <a:pathLst>
              <a:path w="1343025" h="1343025" extrusionOk="0">
                <a:moveTo>
                  <a:pt x="0" y="0"/>
                </a:moveTo>
                <a:lnTo>
                  <a:pt x="1343024" y="0"/>
                </a:lnTo>
                <a:lnTo>
                  <a:pt x="1342176" y="48169"/>
                </a:lnTo>
                <a:lnTo>
                  <a:pt x="1339652" y="95912"/>
                </a:lnTo>
                <a:lnTo>
                  <a:pt x="1335479" y="143200"/>
                </a:lnTo>
                <a:lnTo>
                  <a:pt x="1329686" y="190005"/>
                </a:lnTo>
                <a:lnTo>
                  <a:pt x="1322302" y="236298"/>
                </a:lnTo>
                <a:lnTo>
                  <a:pt x="1313356" y="282050"/>
                </a:lnTo>
                <a:lnTo>
                  <a:pt x="1302874" y="327234"/>
                </a:lnTo>
                <a:lnTo>
                  <a:pt x="1290887" y="371821"/>
                </a:lnTo>
                <a:lnTo>
                  <a:pt x="1277422" y="415782"/>
                </a:lnTo>
                <a:lnTo>
                  <a:pt x="1262507" y="459090"/>
                </a:lnTo>
                <a:lnTo>
                  <a:pt x="1246172" y="501715"/>
                </a:lnTo>
                <a:lnTo>
                  <a:pt x="1228444" y="543629"/>
                </a:lnTo>
                <a:lnTo>
                  <a:pt x="1209352" y="584804"/>
                </a:lnTo>
                <a:lnTo>
                  <a:pt x="1188925" y="625212"/>
                </a:lnTo>
                <a:lnTo>
                  <a:pt x="1167190" y="664824"/>
                </a:lnTo>
                <a:lnTo>
                  <a:pt x="1144176" y="703612"/>
                </a:lnTo>
                <a:lnTo>
                  <a:pt x="1119912" y="741546"/>
                </a:lnTo>
                <a:lnTo>
                  <a:pt x="1094426" y="778600"/>
                </a:lnTo>
                <a:lnTo>
                  <a:pt x="1067746" y="814744"/>
                </a:lnTo>
                <a:lnTo>
                  <a:pt x="1039901" y="849950"/>
                </a:lnTo>
                <a:lnTo>
                  <a:pt x="1010920" y="884190"/>
                </a:lnTo>
                <a:lnTo>
                  <a:pt x="980829" y="917434"/>
                </a:lnTo>
                <a:lnTo>
                  <a:pt x="949659" y="949656"/>
                </a:lnTo>
                <a:lnTo>
                  <a:pt x="917437" y="980826"/>
                </a:lnTo>
                <a:lnTo>
                  <a:pt x="884192" y="1010916"/>
                </a:lnTo>
                <a:lnTo>
                  <a:pt x="849953" y="1039898"/>
                </a:lnTo>
                <a:lnTo>
                  <a:pt x="814746" y="1067743"/>
                </a:lnTo>
                <a:lnTo>
                  <a:pt x="778602" y="1094422"/>
                </a:lnTo>
                <a:lnTo>
                  <a:pt x="741549" y="1119908"/>
                </a:lnTo>
                <a:lnTo>
                  <a:pt x="703614" y="1144172"/>
                </a:lnTo>
                <a:lnTo>
                  <a:pt x="664826" y="1167186"/>
                </a:lnTo>
                <a:lnTo>
                  <a:pt x="625214" y="1188920"/>
                </a:lnTo>
                <a:lnTo>
                  <a:pt x="584806" y="1209348"/>
                </a:lnTo>
                <a:lnTo>
                  <a:pt x="543631" y="1228440"/>
                </a:lnTo>
                <a:lnTo>
                  <a:pt x="501716" y="1246167"/>
                </a:lnTo>
                <a:lnTo>
                  <a:pt x="459091" y="1262502"/>
                </a:lnTo>
                <a:lnTo>
                  <a:pt x="415784" y="1277416"/>
                </a:lnTo>
                <a:lnTo>
                  <a:pt x="371822" y="1290881"/>
                </a:lnTo>
                <a:lnTo>
                  <a:pt x="327235" y="1302868"/>
                </a:lnTo>
                <a:lnTo>
                  <a:pt x="282051" y="1313349"/>
                </a:lnTo>
                <a:lnTo>
                  <a:pt x="236299" y="1322296"/>
                </a:lnTo>
                <a:lnTo>
                  <a:pt x="190006" y="1329680"/>
                </a:lnTo>
                <a:lnTo>
                  <a:pt x="143201" y="1335472"/>
                </a:lnTo>
                <a:lnTo>
                  <a:pt x="95913" y="1339644"/>
                </a:lnTo>
                <a:lnTo>
                  <a:pt x="48169" y="1342169"/>
                </a:lnTo>
                <a:lnTo>
                  <a:pt x="0" y="1343016"/>
                </a:lnTo>
                <a:lnTo>
                  <a:pt x="0" y="0"/>
                </a:lnTo>
                <a:close/>
              </a:path>
            </a:pathLst>
          </a:custGeom>
          <a:solidFill>
            <a:srgbClr val="4B8F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7" name="Google Shape;217;p21"/>
          <p:cNvSpPr/>
          <p:nvPr/>
        </p:nvSpPr>
        <p:spPr>
          <a:xfrm>
            <a:off x="950647" y="349705"/>
            <a:ext cx="792623" cy="330188"/>
          </a:xfrm>
          <a:custGeom>
            <a:avLst/>
            <a:gdLst/>
            <a:ahLst/>
            <a:cxnLst/>
            <a:rect l="l" t="t" r="r" b="b"/>
            <a:pathLst>
              <a:path w="1187450" h="494664" extrusionOk="0">
                <a:moveTo>
                  <a:pt x="1187272" y="247281"/>
                </a:moveTo>
                <a:lnTo>
                  <a:pt x="1182255" y="197446"/>
                </a:lnTo>
                <a:lnTo>
                  <a:pt x="1167841" y="151028"/>
                </a:lnTo>
                <a:lnTo>
                  <a:pt x="1145044" y="109016"/>
                </a:lnTo>
                <a:lnTo>
                  <a:pt x="1114844" y="72428"/>
                </a:lnTo>
                <a:lnTo>
                  <a:pt x="1078242" y="42227"/>
                </a:lnTo>
                <a:lnTo>
                  <a:pt x="1036243" y="19431"/>
                </a:lnTo>
                <a:lnTo>
                  <a:pt x="989825" y="5016"/>
                </a:lnTo>
                <a:lnTo>
                  <a:pt x="939990" y="0"/>
                </a:lnTo>
                <a:lnTo>
                  <a:pt x="890155" y="5016"/>
                </a:lnTo>
                <a:lnTo>
                  <a:pt x="843737" y="19431"/>
                </a:lnTo>
                <a:lnTo>
                  <a:pt x="801725" y="42227"/>
                </a:lnTo>
                <a:lnTo>
                  <a:pt x="766800" y="71056"/>
                </a:lnTo>
                <a:lnTo>
                  <a:pt x="731888" y="42227"/>
                </a:lnTo>
                <a:lnTo>
                  <a:pt x="689889" y="19431"/>
                </a:lnTo>
                <a:lnTo>
                  <a:pt x="643470" y="5016"/>
                </a:lnTo>
                <a:lnTo>
                  <a:pt x="593636" y="0"/>
                </a:lnTo>
                <a:lnTo>
                  <a:pt x="543801" y="5016"/>
                </a:lnTo>
                <a:lnTo>
                  <a:pt x="497382" y="19431"/>
                </a:lnTo>
                <a:lnTo>
                  <a:pt x="455371" y="42227"/>
                </a:lnTo>
                <a:lnTo>
                  <a:pt x="420446" y="71056"/>
                </a:lnTo>
                <a:lnTo>
                  <a:pt x="385533" y="42227"/>
                </a:lnTo>
                <a:lnTo>
                  <a:pt x="343535" y="19431"/>
                </a:lnTo>
                <a:lnTo>
                  <a:pt x="297116" y="5016"/>
                </a:lnTo>
                <a:lnTo>
                  <a:pt x="247281" y="0"/>
                </a:lnTo>
                <a:lnTo>
                  <a:pt x="197446" y="5016"/>
                </a:lnTo>
                <a:lnTo>
                  <a:pt x="151028" y="19431"/>
                </a:lnTo>
                <a:lnTo>
                  <a:pt x="109016" y="42227"/>
                </a:lnTo>
                <a:lnTo>
                  <a:pt x="72428" y="72428"/>
                </a:lnTo>
                <a:lnTo>
                  <a:pt x="42227" y="109016"/>
                </a:lnTo>
                <a:lnTo>
                  <a:pt x="19431" y="151028"/>
                </a:lnTo>
                <a:lnTo>
                  <a:pt x="5016" y="197446"/>
                </a:lnTo>
                <a:lnTo>
                  <a:pt x="0" y="247281"/>
                </a:lnTo>
                <a:lnTo>
                  <a:pt x="5016" y="297116"/>
                </a:lnTo>
                <a:lnTo>
                  <a:pt x="19431" y="343535"/>
                </a:lnTo>
                <a:lnTo>
                  <a:pt x="42227" y="385533"/>
                </a:lnTo>
                <a:lnTo>
                  <a:pt x="72428" y="422135"/>
                </a:lnTo>
                <a:lnTo>
                  <a:pt x="109016" y="452335"/>
                </a:lnTo>
                <a:lnTo>
                  <a:pt x="151028" y="475132"/>
                </a:lnTo>
                <a:lnTo>
                  <a:pt x="197446" y="489534"/>
                </a:lnTo>
                <a:lnTo>
                  <a:pt x="247281" y="494563"/>
                </a:lnTo>
                <a:lnTo>
                  <a:pt x="297116" y="489534"/>
                </a:lnTo>
                <a:lnTo>
                  <a:pt x="343535" y="475132"/>
                </a:lnTo>
                <a:lnTo>
                  <a:pt x="385533" y="452335"/>
                </a:lnTo>
                <a:lnTo>
                  <a:pt x="420446" y="423519"/>
                </a:lnTo>
                <a:lnTo>
                  <a:pt x="455371" y="452335"/>
                </a:lnTo>
                <a:lnTo>
                  <a:pt x="497382" y="475132"/>
                </a:lnTo>
                <a:lnTo>
                  <a:pt x="543801" y="489534"/>
                </a:lnTo>
                <a:lnTo>
                  <a:pt x="593636" y="494563"/>
                </a:lnTo>
                <a:lnTo>
                  <a:pt x="643470" y="489534"/>
                </a:lnTo>
                <a:lnTo>
                  <a:pt x="689889" y="475132"/>
                </a:lnTo>
                <a:lnTo>
                  <a:pt x="731888" y="452335"/>
                </a:lnTo>
                <a:lnTo>
                  <a:pt x="766800" y="423519"/>
                </a:lnTo>
                <a:lnTo>
                  <a:pt x="801725" y="452335"/>
                </a:lnTo>
                <a:lnTo>
                  <a:pt x="843737" y="475132"/>
                </a:lnTo>
                <a:lnTo>
                  <a:pt x="890155" y="489534"/>
                </a:lnTo>
                <a:lnTo>
                  <a:pt x="939990" y="494563"/>
                </a:lnTo>
                <a:lnTo>
                  <a:pt x="989825" y="489534"/>
                </a:lnTo>
                <a:lnTo>
                  <a:pt x="1036243" y="475132"/>
                </a:lnTo>
                <a:lnTo>
                  <a:pt x="1078242" y="452335"/>
                </a:lnTo>
                <a:lnTo>
                  <a:pt x="1114844" y="422135"/>
                </a:lnTo>
                <a:lnTo>
                  <a:pt x="1145044" y="385533"/>
                </a:lnTo>
                <a:lnTo>
                  <a:pt x="1167841" y="343535"/>
                </a:lnTo>
                <a:lnTo>
                  <a:pt x="1182255" y="297116"/>
                </a:lnTo>
                <a:lnTo>
                  <a:pt x="1187272" y="247281"/>
                </a:lnTo>
                <a:close/>
              </a:path>
            </a:pathLst>
          </a:custGeom>
          <a:solidFill>
            <a:srgbClr val="4B8F36">
              <a:alpha val="4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
        <p:nvSpPr>
          <p:cNvPr id="218" name="Google Shape;218;p21"/>
          <p:cNvSpPr/>
          <p:nvPr/>
        </p:nvSpPr>
        <p:spPr>
          <a:xfrm>
            <a:off x="11113477" y="0"/>
            <a:ext cx="1078500" cy="6858000"/>
          </a:xfrm>
          <a:prstGeom prst="rect">
            <a:avLst/>
          </a:prstGeom>
          <a:solidFill>
            <a:srgbClr val="4B8F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9" name="Google Shape;219;p21"/>
          <p:cNvSpPr txBox="1"/>
          <p:nvPr/>
        </p:nvSpPr>
        <p:spPr>
          <a:xfrm>
            <a:off x="4304950" y="349700"/>
            <a:ext cx="50859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a:solidFill>
                  <a:schemeClr val="lt1"/>
                </a:solidFill>
                <a:latin typeface="Montserrat"/>
                <a:ea typeface="Montserrat"/>
                <a:cs typeface="Montserrat"/>
                <a:sym typeface="Montserrat"/>
              </a:rPr>
              <a:t>Research Problem</a:t>
            </a:r>
            <a:endParaRPr sz="3400" b="1">
              <a:solidFill>
                <a:schemeClr val="lt1"/>
              </a:solidFill>
              <a:latin typeface="Montserrat"/>
              <a:ea typeface="Montserrat"/>
              <a:cs typeface="Montserrat"/>
              <a:sym typeface="Montserrat"/>
            </a:endParaRPr>
          </a:p>
        </p:txBody>
      </p:sp>
      <p:pic>
        <p:nvPicPr>
          <p:cNvPr id="220" name="Google Shape;220;p21" descr="A black background with blue text&#10;&#10;Description automatically generated"/>
          <p:cNvPicPr preferRelativeResize="0"/>
          <p:nvPr/>
        </p:nvPicPr>
        <p:blipFill rotWithShape="1">
          <a:blip r:embed="rId3">
            <a:alphaModFix/>
          </a:blip>
          <a:srcRect/>
          <a:stretch/>
        </p:blipFill>
        <p:spPr>
          <a:xfrm>
            <a:off x="0" y="6315889"/>
            <a:ext cx="2937753" cy="542111"/>
          </a:xfrm>
          <a:prstGeom prst="rect">
            <a:avLst/>
          </a:prstGeom>
          <a:solidFill>
            <a:schemeClr val="lt1"/>
          </a:solidFill>
          <a:ln>
            <a:noFill/>
          </a:ln>
        </p:spPr>
      </p:pic>
      <p:sp>
        <p:nvSpPr>
          <p:cNvPr id="221" name="Google Shape;221;p21"/>
          <p:cNvSpPr txBox="1"/>
          <p:nvPr/>
        </p:nvSpPr>
        <p:spPr>
          <a:xfrm>
            <a:off x="3638838" y="6437997"/>
            <a:ext cx="8553300" cy="307800"/>
          </a:xfrm>
          <a:prstGeom prst="rect">
            <a:avLst/>
          </a:prstGeom>
          <a:noFill/>
          <a:ln>
            <a:noFill/>
          </a:ln>
        </p:spPr>
        <p:txBody>
          <a:bodyPr spcFirstLastPara="1" wrap="square" lIns="0" tIns="0" rIns="0" bIns="0" anchor="t" anchorCtr="0">
            <a:spAutoFit/>
          </a:bodyPr>
          <a:lstStyle/>
          <a:p>
            <a:pPr marL="0" marR="0" lvl="0" indent="0" algn="ctr" rtl="0">
              <a:lnSpc>
                <a:spcPct val="167950"/>
              </a:lnSpc>
              <a:spcBef>
                <a:spcPts val="0"/>
              </a:spcBef>
              <a:spcAft>
                <a:spcPts val="0"/>
              </a:spcAft>
              <a:buNone/>
            </a:pPr>
            <a:r>
              <a:rPr lang="en-US" sz="1800" b="1">
                <a:solidFill>
                  <a:schemeClr val="lt1"/>
                </a:solidFill>
                <a:latin typeface="Calibri"/>
                <a:ea typeface="Calibri"/>
                <a:cs typeface="Calibri"/>
                <a:sym typeface="Calibri"/>
              </a:rPr>
              <a:t>IT 21013164</a:t>
            </a:r>
            <a:r>
              <a:rPr lang="en-US" sz="2000" b="1">
                <a:solidFill>
                  <a:schemeClr val="lt1"/>
                </a:solidFill>
                <a:latin typeface="Calibri"/>
                <a:ea typeface="Calibri"/>
                <a:cs typeface="Calibri"/>
                <a:sym typeface="Calibri"/>
              </a:rPr>
              <a:t>|Samarasinghe G.D.M.J| 24-25J-377</a:t>
            </a:r>
            <a:endParaRPr/>
          </a:p>
        </p:txBody>
      </p:sp>
      <p:sp>
        <p:nvSpPr>
          <p:cNvPr id="222" name="Google Shape;222;p21"/>
          <p:cNvSpPr txBox="1"/>
          <p:nvPr/>
        </p:nvSpPr>
        <p:spPr>
          <a:xfrm>
            <a:off x="1062925" y="1994725"/>
            <a:ext cx="9856200" cy="2334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700">
                <a:solidFill>
                  <a:schemeClr val="lt1"/>
                </a:solidFill>
                <a:latin typeface="Montserrat"/>
                <a:ea typeface="Montserrat"/>
                <a:cs typeface="Montserrat"/>
                <a:sym typeface="Montserrat"/>
              </a:rPr>
              <a:t>Tomatoes that are harvested too early or too late will have lesser revenue due to decreased market value, therefore choosing the best harvest time is crucial for maximising quality and profitability.</a:t>
            </a:r>
            <a:endParaRPr sz="2700">
              <a:solidFill>
                <a:schemeClr val="dk1"/>
              </a:solidFill>
              <a:latin typeface="Montserrat"/>
              <a:ea typeface="Montserrat"/>
              <a:cs typeface="Montserrat"/>
              <a:sym typeface="Montserrat"/>
            </a:endParaRPr>
          </a:p>
        </p:txBody>
      </p:sp>
      <p:sp>
        <p:nvSpPr>
          <p:cNvPr id="223" name="Google Shape;223;p21"/>
          <p:cNvSpPr txBox="1"/>
          <p:nvPr/>
        </p:nvSpPr>
        <p:spPr>
          <a:xfrm>
            <a:off x="9199575" y="4328800"/>
            <a:ext cx="2626500" cy="24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Montserrat"/>
              <a:ea typeface="Montserrat"/>
              <a:cs typeface="Montserrat"/>
              <a:sym typeface="Montserrat"/>
            </a:endParaRPr>
          </a:p>
        </p:txBody>
      </p:sp>
      <p:pic>
        <p:nvPicPr>
          <p:cNvPr id="224" name="Google Shape;224;p21"/>
          <p:cNvPicPr preferRelativeResize="0"/>
          <p:nvPr/>
        </p:nvPicPr>
        <p:blipFill>
          <a:blip r:embed="rId4">
            <a:alphaModFix/>
          </a:blip>
          <a:stretch>
            <a:fillRect/>
          </a:stretch>
        </p:blipFill>
        <p:spPr>
          <a:xfrm>
            <a:off x="7961375" y="3786850"/>
            <a:ext cx="2458599" cy="26511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agriculture">
      <a:dk1>
        <a:srgbClr val="000000"/>
      </a:dk1>
      <a:lt1>
        <a:srgbClr val="FFFFFF"/>
      </a:lt1>
      <a:dk2>
        <a:srgbClr val="1F497D"/>
      </a:dk2>
      <a:lt2>
        <a:srgbClr val="EEECE1"/>
      </a:lt2>
      <a:accent1>
        <a:srgbClr val="023712"/>
      </a:accent1>
      <a:accent2>
        <a:srgbClr val="1E2C25"/>
      </a:accent2>
      <a:accent3>
        <a:srgbClr val="4C8F36"/>
      </a:accent3>
      <a:accent4>
        <a:srgbClr val="62A64C"/>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14E558-A0E9-43A0-80E7-E094955D6066}">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customXml/itemProps2.xml><?xml version="1.0" encoding="utf-8"?>
<ds:datastoreItem xmlns:ds="http://schemas.openxmlformats.org/officeDocument/2006/customXml" ds:itemID="{ADCA1F9E-1E71-4843-BED3-90F8DF62882F}"/>
</file>

<file path=customXml/itemProps3.xml><?xml version="1.0" encoding="utf-8"?>
<ds:datastoreItem xmlns:ds="http://schemas.openxmlformats.org/officeDocument/2006/customXml" ds:itemID="{EF99E392-A6E7-4D57-9199-F380FA087D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68</Slides>
  <Notes>68</Notes>
  <HiddenSlides>0</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2025-04-12T09:19:10Z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